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</p:sldMasterIdLst>
  <p:notesMasterIdLst>
    <p:notesMasterId r:id="rId21"/>
  </p:notesMasterIdLst>
  <p:sldIdLst>
    <p:sldId id="256" r:id="rId7"/>
    <p:sldId id="1039" r:id="rId8"/>
    <p:sldId id="265" r:id="rId9"/>
    <p:sldId id="1047" r:id="rId10"/>
    <p:sldId id="1051" r:id="rId11"/>
    <p:sldId id="312" r:id="rId12"/>
    <p:sldId id="1052" r:id="rId13"/>
    <p:sldId id="1050" r:id="rId14"/>
    <p:sldId id="1053" r:id="rId15"/>
    <p:sldId id="1049" r:id="rId16"/>
    <p:sldId id="1054" r:id="rId17"/>
    <p:sldId id="285" r:id="rId18"/>
    <p:sldId id="1055" r:id="rId19"/>
    <p:sldId id="291" r:id="rId2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ccolo, Jerry" initials="PJ" lastIdx="3" clrIdx="0">
    <p:extLst>
      <p:ext uri="{19B8F6BF-5375-455C-9EA6-DF929625EA0E}">
        <p15:presenceInfo xmlns:p15="http://schemas.microsoft.com/office/powerpoint/2012/main" userId="S::Jerry.Piccolo@kimley-horn.com::b5947e9b-7ed4-4837-9576-ca3910f9e0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7922"/>
    <a:srgbClr val="085F7F"/>
    <a:srgbClr val="80AFBE"/>
    <a:srgbClr val="65F96F"/>
    <a:srgbClr val="FF00FF"/>
    <a:srgbClr val="6AD0D2"/>
    <a:srgbClr val="00AEEF"/>
    <a:srgbClr val="FF0000"/>
    <a:srgbClr val="FFE413"/>
    <a:srgbClr val="B7B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212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19" cy="466218"/>
          </a:xfrm>
          <a:prstGeom prst="rect">
            <a:avLst/>
          </a:prstGeom>
        </p:spPr>
        <p:txBody>
          <a:bodyPr vert="horz" lIns="61923" tIns="30962" rIns="61923" bIns="30962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885" y="0"/>
            <a:ext cx="3038319" cy="466218"/>
          </a:xfrm>
          <a:prstGeom prst="rect">
            <a:avLst/>
          </a:prstGeom>
        </p:spPr>
        <p:txBody>
          <a:bodyPr vert="horz" lIns="61923" tIns="30962" rIns="61923" bIns="30962" rtlCol="0"/>
          <a:lstStyle>
            <a:lvl1pPr algn="r">
              <a:defRPr sz="800"/>
            </a:lvl1pPr>
          </a:lstStyle>
          <a:p>
            <a:fld id="{1147BC2F-A276-4CDF-8C7B-8FF0F41039EB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84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1923" tIns="30962" rIns="61923" bIns="309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519" y="4473493"/>
            <a:ext cx="5607362" cy="3660857"/>
          </a:xfrm>
          <a:prstGeom prst="rect">
            <a:avLst/>
          </a:prstGeom>
        </p:spPr>
        <p:txBody>
          <a:bodyPr vert="horz" lIns="61923" tIns="30962" rIns="61923" bIns="309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183"/>
            <a:ext cx="3038319" cy="466217"/>
          </a:xfrm>
          <a:prstGeom prst="rect">
            <a:avLst/>
          </a:prstGeom>
        </p:spPr>
        <p:txBody>
          <a:bodyPr vert="horz" lIns="61923" tIns="30962" rIns="61923" bIns="30962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885" y="8830183"/>
            <a:ext cx="3038319" cy="466217"/>
          </a:xfrm>
          <a:prstGeom prst="rect">
            <a:avLst/>
          </a:prstGeom>
        </p:spPr>
        <p:txBody>
          <a:bodyPr vert="horz" lIns="61923" tIns="30962" rIns="61923" bIns="30962" rtlCol="0" anchor="b"/>
          <a:lstStyle>
            <a:lvl1pPr algn="r">
              <a:defRPr sz="800"/>
            </a:lvl1pPr>
          </a:lstStyle>
          <a:p>
            <a:fld id="{240D254F-2BC7-4890-8EE2-1860D998E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4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D254F-2BC7-4890-8EE2-1860D998ED4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91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llage of a bridge&#10;&#10;Description automatically generated">
            <a:extLst>
              <a:ext uri="{FF2B5EF4-FFF2-40B4-BE49-F238E27FC236}">
                <a16:creationId xmlns:a16="http://schemas.microsoft.com/office/drawing/2014/main" id="{76FE0B08-50E3-0D07-8B0F-5F70D0E3A7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0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BFDBB-0960-48B1-845F-D3A67C846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D176D-E3BF-439B-8734-44D67F4BD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33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67A2A-B56F-484F-A5AD-7243BF682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3594EB-311E-48D9-BDF5-A8F18E98E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2557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AA9F0-799F-4287-8CA6-37F918D1E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11A81-CE20-4473-94C8-008C2F68A7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01615"/>
            <a:ext cx="5181600" cy="49753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1C02BB-80E3-49F4-A5FC-664C9574C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01615"/>
            <a:ext cx="5181600" cy="49753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077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C90BA-F5AE-47DF-85B6-6B3915E90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2420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159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8DBF2-C48D-468B-95BD-EEFC4ED4F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E5851-8611-444F-9B00-734DC4CA5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A8BE40-D608-40BD-B832-6EAC8DC5B2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5672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B527D0B-B0B7-E47C-A43F-A3FB6C9EBB8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915E84-B542-4D45-8FF2-6BC768CDB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16999"/>
            <a:ext cx="11183815" cy="695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C15E59-F483-459E-AC7C-90FE77656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84031"/>
            <a:ext cx="11183814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BB36B7-EF3F-8CCE-54D9-9D3EE1794B2C}"/>
              </a:ext>
            </a:extLst>
          </p:cNvPr>
          <p:cNvSpPr txBox="1"/>
          <p:nvPr userDrawn="1"/>
        </p:nvSpPr>
        <p:spPr>
          <a:xfrm>
            <a:off x="-17586" y="6615444"/>
            <a:ext cx="3399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EE7EE4C-EC29-4729-9B7B-1C4A3337D7D8}" type="slidenum">
              <a:rPr lang="en-US" sz="900" smtClean="0">
                <a:solidFill>
                  <a:schemeClr val="bg1"/>
                </a:solidFill>
              </a:rPr>
              <a:pPr algn="ct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89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40869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B7923"/>
        </a:buClr>
        <a:buFont typeface="Wingdings" panose="05000000000000000000" pitchFamily="2" charset="2"/>
        <a:buChar char="§"/>
        <a:defRPr sz="2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B7923"/>
        </a:buClr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B7923"/>
        </a:buClr>
        <a:buFont typeface="Wingdings" panose="05000000000000000000" pitchFamily="2" charset="2"/>
        <a:buChar char="§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B7923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B7923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177FE21-594B-02EC-AFAF-A8A9083A4F41}"/>
              </a:ext>
            </a:extLst>
          </p:cNvPr>
          <p:cNvGrpSpPr/>
          <p:nvPr/>
        </p:nvGrpSpPr>
        <p:grpSpPr>
          <a:xfrm>
            <a:off x="7362825" y="247651"/>
            <a:ext cx="4552950" cy="2562223"/>
            <a:chOff x="7362825" y="247651"/>
            <a:chExt cx="4552950" cy="256222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09D2F62-F8CD-BD9E-89C5-106DF34B8B93}"/>
                </a:ext>
              </a:extLst>
            </p:cNvPr>
            <p:cNvSpPr txBox="1"/>
            <p:nvPr/>
          </p:nvSpPr>
          <p:spPr>
            <a:xfrm>
              <a:off x="7362825" y="1085850"/>
              <a:ext cx="4552950" cy="17240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105378E-C2F1-F421-57E1-946103B0D529}"/>
                </a:ext>
              </a:extLst>
            </p:cNvPr>
            <p:cNvSpPr txBox="1"/>
            <p:nvPr/>
          </p:nvSpPr>
          <p:spPr>
            <a:xfrm>
              <a:off x="8963025" y="247651"/>
              <a:ext cx="2952750" cy="8381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A20BE5-38FB-A9E1-ABF6-939D240D2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013" y="350551"/>
            <a:ext cx="2848607" cy="281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3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99E3D-71A2-BDFC-ACAD-B29FA75C4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27E6855-2EDD-0063-C024-C1B3450363B7}"/>
              </a:ext>
            </a:extLst>
          </p:cNvPr>
          <p:cNvSpPr txBox="1"/>
          <p:nvPr/>
        </p:nvSpPr>
        <p:spPr>
          <a:xfrm>
            <a:off x="7248512" y="1422606"/>
            <a:ext cx="150041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Overhead Utilities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2881CD-C3AF-CAB0-76F2-1C4FAF629233}"/>
              </a:ext>
            </a:extLst>
          </p:cNvPr>
          <p:cNvSpPr txBox="1"/>
          <p:nvPr/>
        </p:nvSpPr>
        <p:spPr>
          <a:xfrm>
            <a:off x="9014746" y="3442044"/>
            <a:ext cx="108312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Stormwater Discharge</a:t>
            </a:r>
            <a:endParaRPr lang="en-US" sz="140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866F7E-A08E-7E4C-6EEE-56B4589BC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2477"/>
            <a:ext cx="11183815" cy="695813"/>
          </a:xfrm>
        </p:spPr>
        <p:txBody>
          <a:bodyPr>
            <a:normAutofit/>
          </a:bodyPr>
          <a:lstStyle/>
          <a:p>
            <a:r>
              <a:rPr lang="en-US" dirty="0"/>
              <a:t>Shoulder Marking Options </a:t>
            </a: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B12991AA-A094-D900-A81B-171832C7758E}"/>
              </a:ext>
            </a:extLst>
          </p:cNvPr>
          <p:cNvCxnSpPr>
            <a:cxnSpLocks/>
          </p:cNvCxnSpPr>
          <p:nvPr/>
        </p:nvCxnSpPr>
        <p:spPr>
          <a:xfrm rot="10800000">
            <a:off x="8865704" y="4778113"/>
            <a:ext cx="255302" cy="541127"/>
          </a:xfrm>
          <a:prstGeom prst="bentConnector2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D6D7D94D-C068-B2A9-873E-BD0BFA392CB8}"/>
              </a:ext>
            </a:extLst>
          </p:cNvPr>
          <p:cNvCxnSpPr>
            <a:cxnSpLocks/>
          </p:cNvCxnSpPr>
          <p:nvPr/>
        </p:nvCxnSpPr>
        <p:spPr>
          <a:xfrm flipV="1">
            <a:off x="8313307" y="3990850"/>
            <a:ext cx="205309" cy="1073847"/>
          </a:xfrm>
          <a:prstGeom prst="bentConnector2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A5C69D64-F585-478C-3481-74F374D5139D}"/>
              </a:ext>
            </a:extLst>
          </p:cNvPr>
          <p:cNvCxnSpPr>
            <a:cxnSpLocks/>
          </p:cNvCxnSpPr>
          <p:nvPr/>
        </p:nvCxnSpPr>
        <p:spPr>
          <a:xfrm>
            <a:off x="10576782" y="1889217"/>
            <a:ext cx="570542" cy="1048716"/>
          </a:xfrm>
          <a:prstGeom prst="bentConnector2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DD74EEF9-AF5E-0CBB-3281-1650B1F9B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46" y="3303134"/>
            <a:ext cx="5936035" cy="355171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5A5DD8F-7EE2-6F36-13DE-726ADA2F62A8}"/>
              </a:ext>
            </a:extLst>
          </p:cNvPr>
          <p:cNvSpPr txBox="1"/>
          <p:nvPr/>
        </p:nvSpPr>
        <p:spPr>
          <a:xfrm>
            <a:off x="1142998" y="6476191"/>
            <a:ext cx="3669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SR 60 in Vero Beach– Stiped out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6F730D7-51C0-06CD-EFB4-AF81F849D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977" y="657258"/>
            <a:ext cx="6146023" cy="363196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C697D3B-8053-3D99-E19C-043F781EF0E3}"/>
              </a:ext>
            </a:extLst>
          </p:cNvPr>
          <p:cNvSpPr txBox="1"/>
          <p:nvPr/>
        </p:nvSpPr>
        <p:spPr>
          <a:xfrm>
            <a:off x="6828015" y="3897202"/>
            <a:ext cx="4075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Lighthouse Drive over North Grand Canal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F1C672-026C-D9A9-653C-C25BE796B752}"/>
              </a:ext>
            </a:extLst>
          </p:cNvPr>
          <p:cNvSpPr txBox="1"/>
          <p:nvPr/>
        </p:nvSpPr>
        <p:spPr>
          <a:xfrm>
            <a:off x="838198" y="762498"/>
            <a:ext cx="472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/>
              <a:t>No shoulder striping 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Chevron shoulder striping </a:t>
            </a:r>
          </a:p>
        </p:txBody>
      </p:sp>
    </p:spTree>
    <p:extLst>
      <p:ext uri="{BB962C8B-B14F-4D97-AF65-F5344CB8AC3E}">
        <p14:creationId xmlns:p14="http://schemas.microsoft.com/office/powerpoint/2010/main" val="186641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EB59A-665F-6BBB-C064-AB25BDF46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A13CBF-6AD8-6CD2-6C60-DD7A1CA7C502}"/>
              </a:ext>
            </a:extLst>
          </p:cNvPr>
          <p:cNvSpPr txBox="1"/>
          <p:nvPr/>
        </p:nvSpPr>
        <p:spPr>
          <a:xfrm>
            <a:off x="7248512" y="1422606"/>
            <a:ext cx="150041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Overhead Utilities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7ED2C8-524B-F094-7070-05227E1BD242}"/>
              </a:ext>
            </a:extLst>
          </p:cNvPr>
          <p:cNvSpPr txBox="1"/>
          <p:nvPr/>
        </p:nvSpPr>
        <p:spPr>
          <a:xfrm>
            <a:off x="9014746" y="3442044"/>
            <a:ext cx="108312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Stormwater Discharge</a:t>
            </a:r>
            <a:endParaRPr lang="en-US" sz="140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139315B-C862-829A-E2D8-DD8F35929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2477"/>
            <a:ext cx="11183815" cy="695813"/>
          </a:xfrm>
        </p:spPr>
        <p:txBody>
          <a:bodyPr>
            <a:normAutofit/>
          </a:bodyPr>
          <a:lstStyle/>
          <a:p>
            <a:r>
              <a:rPr lang="en-US" dirty="0"/>
              <a:t>Shoulder Marking Options </a:t>
            </a: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8564B0B9-BC07-185F-C486-7EAE5E9F5EE6}"/>
              </a:ext>
            </a:extLst>
          </p:cNvPr>
          <p:cNvCxnSpPr>
            <a:cxnSpLocks/>
          </p:cNvCxnSpPr>
          <p:nvPr/>
        </p:nvCxnSpPr>
        <p:spPr>
          <a:xfrm rot="10800000">
            <a:off x="8865704" y="4778113"/>
            <a:ext cx="255302" cy="541127"/>
          </a:xfrm>
          <a:prstGeom prst="bentConnector2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106D9CB0-F516-7767-B6F3-BCF5242FEB71}"/>
              </a:ext>
            </a:extLst>
          </p:cNvPr>
          <p:cNvCxnSpPr>
            <a:cxnSpLocks/>
          </p:cNvCxnSpPr>
          <p:nvPr/>
        </p:nvCxnSpPr>
        <p:spPr>
          <a:xfrm flipV="1">
            <a:off x="8313307" y="3990850"/>
            <a:ext cx="205309" cy="1073847"/>
          </a:xfrm>
          <a:prstGeom prst="bentConnector2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90C0784D-5AC4-A2C9-15F8-ECDB3219794B}"/>
              </a:ext>
            </a:extLst>
          </p:cNvPr>
          <p:cNvCxnSpPr>
            <a:cxnSpLocks/>
          </p:cNvCxnSpPr>
          <p:nvPr/>
        </p:nvCxnSpPr>
        <p:spPr>
          <a:xfrm>
            <a:off x="10576782" y="1889217"/>
            <a:ext cx="570542" cy="1048716"/>
          </a:xfrm>
          <a:prstGeom prst="bentConnector2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18A91BA-0371-8BF1-ACF1-E618EF350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1300563"/>
            <a:ext cx="11861800" cy="33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3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40B02D-E91C-1E52-5C81-D067C075C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20747"/>
            <a:ext cx="11183815" cy="695813"/>
          </a:xfrm>
        </p:spPr>
        <p:txBody>
          <a:bodyPr/>
          <a:lstStyle/>
          <a:p>
            <a:r>
              <a:rPr lang="en-US" dirty="0"/>
              <a:t>FDOT Traffic Railing Aesthetic Options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8DE20A-EC1C-DF46-1355-C1FA2A606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41" y="662940"/>
            <a:ext cx="11753850" cy="4800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5553890-F7C4-B078-193F-DE843524A28E}"/>
              </a:ext>
            </a:extLst>
          </p:cNvPr>
          <p:cNvSpPr txBox="1"/>
          <p:nvPr/>
        </p:nvSpPr>
        <p:spPr>
          <a:xfrm>
            <a:off x="588189" y="5463540"/>
            <a:ext cx="6082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Terra Mar Bridge – Pompano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Aesthetic Paint Coating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LED Down lighting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2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3932-5156-12AD-BDFA-B94DE1A9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092" y="176922"/>
            <a:ext cx="10234189" cy="520195"/>
          </a:xfrm>
        </p:spPr>
        <p:txBody>
          <a:bodyPr>
            <a:normAutofit fontScale="90000"/>
          </a:bodyPr>
          <a:lstStyle/>
          <a:p>
            <a:r>
              <a:rPr lang="en-US" dirty="0"/>
              <a:t>Textured Sidewalk Treatments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A71CAC-B8DF-6BB3-77FE-EE9CA196C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44" y="774202"/>
            <a:ext cx="10161761" cy="59911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7D29DC-2AF8-3011-608A-A64CBE88CB63}"/>
              </a:ext>
            </a:extLst>
          </p:cNvPr>
          <p:cNvSpPr txBox="1"/>
          <p:nvPr/>
        </p:nvSpPr>
        <p:spPr>
          <a:xfrm>
            <a:off x="3970698" y="5686840"/>
            <a:ext cx="6082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Memorial Island Bridge – Vero Beach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Stamped Colored concrete sidewalk </a:t>
            </a:r>
          </a:p>
        </p:txBody>
      </p:sp>
    </p:spTree>
    <p:extLst>
      <p:ext uri="{BB962C8B-B14F-4D97-AF65-F5344CB8AC3E}">
        <p14:creationId xmlns:p14="http://schemas.microsoft.com/office/powerpoint/2010/main" val="167001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C3F509-E30A-8E9B-3131-4553A5B101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41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7724CF-375F-4F5A-9F11-92CFEFB4E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63" y="325252"/>
            <a:ext cx="12040227" cy="724970"/>
          </a:xfrm>
          <a:solidFill>
            <a:srgbClr val="EA7922">
              <a:alpha val="75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48640">
            <a:normAutofit fontScale="90000"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Questions?</a:t>
            </a:r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31D85C2-4A18-8C6B-DBB5-CEB4EFE392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8" t="85903"/>
          <a:stretch/>
        </p:blipFill>
        <p:spPr>
          <a:xfrm>
            <a:off x="9640845" y="5879524"/>
            <a:ext cx="2564845" cy="96675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CFBD57B-055E-327D-5BB3-8978D7EDBDAA}"/>
              </a:ext>
            </a:extLst>
          </p:cNvPr>
          <p:cNvGrpSpPr/>
          <p:nvPr/>
        </p:nvGrpSpPr>
        <p:grpSpPr>
          <a:xfrm>
            <a:off x="-20833" y="-1"/>
            <a:ext cx="415556" cy="6858000"/>
            <a:chOff x="-17586" y="0"/>
            <a:chExt cx="415556" cy="6858000"/>
          </a:xfrm>
        </p:grpSpPr>
        <p:pic>
          <p:nvPicPr>
            <p:cNvPr id="11" name="Picture 10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7FB0CCD3-1748-05FA-2A81-EF6C20AD4D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748"/>
            <a:stretch/>
          </p:blipFill>
          <p:spPr>
            <a:xfrm>
              <a:off x="1524" y="0"/>
              <a:ext cx="396446" cy="6858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8CD46F-DC94-7A34-6229-64F3C51A7574}"/>
                </a:ext>
              </a:extLst>
            </p:cNvPr>
            <p:cNvSpPr txBox="1"/>
            <p:nvPr/>
          </p:nvSpPr>
          <p:spPr>
            <a:xfrm>
              <a:off x="-17586" y="6615444"/>
              <a:ext cx="33996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AEE7EE4C-EC29-4729-9B7B-1C4A3337D7D8}" type="slidenum">
                <a:rPr lang="en-US" sz="900" smtClean="0">
                  <a:solidFill>
                    <a:schemeClr val="bg1"/>
                  </a:solidFill>
                </a:rPr>
                <a:pPr algn="ctr"/>
                <a:t>14</a:t>
              </a:fld>
              <a:endParaRPr lang="en-US" sz="900">
                <a:solidFill>
                  <a:schemeClr val="bg1"/>
                </a:solidFill>
              </a:endParaRPr>
            </a:p>
          </p:txBody>
        </p:sp>
      </p:grpSp>
      <p:sp>
        <p:nvSpPr>
          <p:cNvPr id="3" name="Content Placeholder 26">
            <a:extLst>
              <a:ext uri="{FF2B5EF4-FFF2-40B4-BE49-F238E27FC236}">
                <a16:creationId xmlns:a16="http://schemas.microsoft.com/office/drawing/2014/main" id="{662B4618-F33B-66E6-D0C0-9019087CF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1218" y="5012591"/>
            <a:ext cx="6949943" cy="152015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Requested Input from Commission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Input on Shown Options 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Straight vs Flare out Barrier Ends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42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27E80-3892-F33A-CD30-F82FD6405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Sample Road – December City Input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9A794-F8A5-238D-4D5E-C5922AAE6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Preference is NO Guardrail </a:t>
            </a:r>
          </a:p>
          <a:p>
            <a:pPr lvl="1"/>
            <a:r>
              <a:rPr lang="en-US" dirty="0"/>
              <a:t>Aesthetics </a:t>
            </a:r>
          </a:p>
          <a:p>
            <a:pPr lvl="1"/>
            <a:r>
              <a:rPr lang="en-US" dirty="0"/>
              <a:t>Long term maintenance</a:t>
            </a:r>
          </a:p>
          <a:p>
            <a:r>
              <a:rPr lang="en-US" dirty="0"/>
              <a:t>Prefer FDOT Barrier wall system </a:t>
            </a:r>
          </a:p>
          <a:p>
            <a:r>
              <a:rPr lang="en-US" dirty="0"/>
              <a:t>Prefer lower profile barrier for flare outs</a:t>
            </a:r>
          </a:p>
          <a:p>
            <a:r>
              <a:rPr lang="en-US" dirty="0"/>
              <a:t>Open to Raised Sidewalk or Barrier Separated </a:t>
            </a:r>
          </a:p>
          <a:p>
            <a:r>
              <a:rPr lang="en-US" dirty="0"/>
              <a:t>Bike Lanes not desired at time of construction</a:t>
            </a:r>
          </a:p>
          <a:p>
            <a:pPr lvl="1"/>
            <a:r>
              <a:rPr lang="en-US" dirty="0"/>
              <a:t>Grant Funding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702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D16399-F64C-729E-3C71-A12082081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92" y="253957"/>
            <a:ext cx="11183815" cy="695813"/>
          </a:xfrm>
        </p:spPr>
        <p:txBody>
          <a:bodyPr>
            <a:normAutofit/>
          </a:bodyPr>
          <a:lstStyle/>
          <a:p>
            <a:r>
              <a:rPr lang="en-US" dirty="0"/>
              <a:t>Sample Road – No Guardrail </a:t>
            </a:r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6667B66D-0021-7B59-6C8E-4D2458CF2ECD}"/>
              </a:ext>
            </a:extLst>
          </p:cNvPr>
          <p:cNvCxnSpPr>
            <a:cxnSpLocks/>
          </p:cNvCxnSpPr>
          <p:nvPr/>
        </p:nvCxnSpPr>
        <p:spPr>
          <a:xfrm rot="10800000">
            <a:off x="8350282" y="4176259"/>
            <a:ext cx="266132" cy="687938"/>
          </a:xfrm>
          <a:prstGeom prst="bentConnector2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10E7C97A-E719-00E9-6EFB-FFA272191EFB}"/>
              </a:ext>
            </a:extLst>
          </p:cNvPr>
          <p:cNvCxnSpPr>
            <a:cxnSpLocks/>
          </p:cNvCxnSpPr>
          <p:nvPr/>
        </p:nvCxnSpPr>
        <p:spPr>
          <a:xfrm>
            <a:off x="8464139" y="2479091"/>
            <a:ext cx="449946" cy="791176"/>
          </a:xfrm>
          <a:prstGeom prst="bentConnector2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ECC8E93-5CE9-D181-55D2-EB6DE587702B}"/>
              </a:ext>
            </a:extLst>
          </p:cNvPr>
          <p:cNvSpPr txBox="1"/>
          <p:nvPr/>
        </p:nvSpPr>
        <p:spPr>
          <a:xfrm>
            <a:off x="6951630" y="1113135"/>
            <a:ext cx="52403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Guardrail has poor aesthetics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Standard guardrail attachment is ~62’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Guardrail will be substandard to maintain driveway access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4452A0-D036-6051-F5C5-1349ED76A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92" y="952949"/>
            <a:ext cx="6253939" cy="3457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030E07-D296-1688-0395-DE11AF11D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235" y="4410534"/>
            <a:ext cx="6781754" cy="20624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33B89C-CF32-6D7B-3416-94F79A1C1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34" y="4376395"/>
            <a:ext cx="4926401" cy="222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9A2AE-F316-7B48-EA26-E32536B85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C31A48-6BC5-25D2-DCED-C9D85604C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92" y="253957"/>
            <a:ext cx="11183815" cy="695813"/>
          </a:xfrm>
        </p:spPr>
        <p:txBody>
          <a:bodyPr>
            <a:normAutofit/>
          </a:bodyPr>
          <a:lstStyle/>
          <a:p>
            <a:r>
              <a:rPr lang="en-US" dirty="0"/>
              <a:t>Sample Road – Shoulder Width </a:t>
            </a:r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FFD80F48-E60F-F49C-89B6-000102AA3E95}"/>
              </a:ext>
            </a:extLst>
          </p:cNvPr>
          <p:cNvCxnSpPr>
            <a:cxnSpLocks/>
          </p:cNvCxnSpPr>
          <p:nvPr/>
        </p:nvCxnSpPr>
        <p:spPr>
          <a:xfrm rot="10800000">
            <a:off x="8350282" y="4176259"/>
            <a:ext cx="266132" cy="687938"/>
          </a:xfrm>
          <a:prstGeom prst="bentConnector2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060BAED1-8B18-72A4-BA6E-30CD5650B6A6}"/>
              </a:ext>
            </a:extLst>
          </p:cNvPr>
          <p:cNvCxnSpPr>
            <a:cxnSpLocks/>
          </p:cNvCxnSpPr>
          <p:nvPr/>
        </p:nvCxnSpPr>
        <p:spPr>
          <a:xfrm>
            <a:off x="8464139" y="2479091"/>
            <a:ext cx="449946" cy="791176"/>
          </a:xfrm>
          <a:prstGeom prst="bentConnector2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EEF92F1-3E26-742C-07CF-7087B04D4A7A}"/>
              </a:ext>
            </a:extLst>
          </p:cNvPr>
          <p:cNvSpPr txBox="1"/>
          <p:nvPr/>
        </p:nvSpPr>
        <p:spPr>
          <a:xfrm>
            <a:off x="896293" y="887367"/>
            <a:ext cx="9442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6-foot widened shoulder is needed to Phase construct the Bridge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8EEEC2-855C-3C7C-155A-55C20B3F5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49" y="1520588"/>
            <a:ext cx="11860551" cy="2784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951675-989B-8C53-EF15-B40CBA2C0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562" y="4305148"/>
            <a:ext cx="8682225" cy="206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7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D75238-DA3A-3B00-C4D2-820E7CE19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744" y="578920"/>
            <a:ext cx="6190256" cy="36581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E4EE9D-707F-B694-58EA-DF5858979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82" y="0"/>
            <a:ext cx="11183815" cy="695813"/>
          </a:xfrm>
        </p:spPr>
        <p:txBody>
          <a:bodyPr/>
          <a:lstStyle/>
          <a:p>
            <a:r>
              <a:rPr lang="en-US" dirty="0"/>
              <a:t>January Commission Input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FD05E-C0AB-3748-F9D1-F6D9C46A3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93" y="499127"/>
            <a:ext cx="5591907" cy="3429169"/>
          </a:xfrm>
        </p:spPr>
        <p:txBody>
          <a:bodyPr>
            <a:normAutofit/>
          </a:bodyPr>
          <a:lstStyle/>
          <a:p>
            <a:r>
              <a:rPr lang="en-US" sz="2400" dirty="0"/>
              <a:t>Preference towards raised sidewalk </a:t>
            </a:r>
          </a:p>
          <a:p>
            <a:r>
              <a:rPr lang="en-US" sz="2400" dirty="0"/>
              <a:t>Reduce roadway pavement width </a:t>
            </a:r>
          </a:p>
          <a:p>
            <a:pPr lvl="1"/>
            <a:r>
              <a:rPr lang="en-US" sz="2000" dirty="0"/>
              <a:t>Traffic calming effect  </a:t>
            </a:r>
          </a:p>
          <a:p>
            <a:pPr lvl="1"/>
            <a:r>
              <a:rPr lang="en-US" sz="2000" dirty="0"/>
              <a:t>No passing vehicles </a:t>
            </a:r>
          </a:p>
          <a:p>
            <a:r>
              <a:rPr lang="en-US" sz="2400" dirty="0"/>
              <a:t>Bridge with more neighborhood feel</a:t>
            </a:r>
          </a:p>
          <a:p>
            <a:pPr lvl="1"/>
            <a:r>
              <a:rPr lang="en-US" sz="2000" dirty="0"/>
              <a:t>No Guardrail </a:t>
            </a:r>
          </a:p>
          <a:p>
            <a:pPr lvl="1"/>
            <a:r>
              <a:rPr lang="en-US" sz="2000" dirty="0"/>
              <a:t>Aesthetics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846692-EE55-5DC8-B155-E9D949137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582" y="3188047"/>
            <a:ext cx="7791681" cy="36581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D34074-F7F5-4DD0-D166-96E7B5A75D67}"/>
              </a:ext>
            </a:extLst>
          </p:cNvPr>
          <p:cNvSpPr txBox="1"/>
          <p:nvPr/>
        </p:nvSpPr>
        <p:spPr>
          <a:xfrm flipH="1">
            <a:off x="642292" y="6476817"/>
            <a:ext cx="7415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Lighthouse Drive over North Grand Canal (Narrowing of approach roadway)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66A42B-4746-F9DD-38A6-C9A9AD3F8C7B}"/>
              </a:ext>
            </a:extLst>
          </p:cNvPr>
          <p:cNvSpPr txBox="1"/>
          <p:nvPr/>
        </p:nvSpPr>
        <p:spPr>
          <a:xfrm flipH="1">
            <a:off x="8144263" y="3867690"/>
            <a:ext cx="4047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Lighthouse Drive over North Grand Canal</a:t>
            </a:r>
          </a:p>
        </p:txBody>
      </p:sp>
    </p:spTree>
    <p:extLst>
      <p:ext uri="{BB962C8B-B14F-4D97-AF65-F5344CB8AC3E}">
        <p14:creationId xmlns:p14="http://schemas.microsoft.com/office/powerpoint/2010/main" val="988591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4AF813A-3C9F-3239-47BD-09C04CED6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811774"/>
            <a:ext cx="11874500" cy="445293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9CE9FB8-8BCF-5D8B-1189-37E3D585B149}"/>
              </a:ext>
            </a:extLst>
          </p:cNvPr>
          <p:cNvSpPr txBox="1">
            <a:spLocks/>
          </p:cNvSpPr>
          <p:nvPr/>
        </p:nvSpPr>
        <p:spPr>
          <a:xfrm>
            <a:off x="838198" y="819803"/>
            <a:ext cx="6410314" cy="26222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40869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1E38A4-6645-E534-83AB-D9A67B07C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29700"/>
            <a:ext cx="11183815" cy="695813"/>
          </a:xfrm>
        </p:spPr>
        <p:txBody>
          <a:bodyPr/>
          <a:lstStyle/>
          <a:p>
            <a:r>
              <a:rPr lang="en-US" dirty="0"/>
              <a:t>Sample Road – Straight Barrier </a:t>
            </a: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96A37BAF-8E09-8DDE-2926-AD528FD8F423}"/>
              </a:ext>
            </a:extLst>
          </p:cNvPr>
          <p:cNvCxnSpPr>
            <a:cxnSpLocks/>
          </p:cNvCxnSpPr>
          <p:nvPr/>
        </p:nvCxnSpPr>
        <p:spPr>
          <a:xfrm rot="10800000">
            <a:off x="8865704" y="4778113"/>
            <a:ext cx="255302" cy="541127"/>
          </a:xfrm>
          <a:prstGeom prst="bentConnector2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B4F0AE0-AAD4-AF8F-ACFF-2DE33C0E27D9}"/>
              </a:ext>
            </a:extLst>
          </p:cNvPr>
          <p:cNvSpPr txBox="1"/>
          <p:nvPr/>
        </p:nvSpPr>
        <p:spPr>
          <a:xfrm>
            <a:off x="317500" y="4310013"/>
            <a:ext cx="76504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/>
              <a:t>Raised Sidewalk 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Design to accommodate future flexibility 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Straight barrier ends meet current Clear Zone requirements behind curb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Provides space for plantings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Reduces approach roadway width (Traffic Calming effect)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1E9FB1-C4EB-2D3B-8F95-6CAA0BEDE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429" y="5272740"/>
            <a:ext cx="4909417" cy="158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8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088EA-B5AF-2BC3-7156-C0A069E7B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F9B4E65-D6F9-7FFC-936E-49AEBDE063DD}"/>
              </a:ext>
            </a:extLst>
          </p:cNvPr>
          <p:cNvSpPr txBox="1">
            <a:spLocks/>
          </p:cNvSpPr>
          <p:nvPr/>
        </p:nvSpPr>
        <p:spPr>
          <a:xfrm>
            <a:off x="838198" y="819803"/>
            <a:ext cx="6410314" cy="26222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40869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733F9F-0C42-89A1-CB77-8F764F493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23990"/>
            <a:ext cx="11183815" cy="695813"/>
          </a:xfrm>
        </p:spPr>
        <p:txBody>
          <a:bodyPr/>
          <a:lstStyle/>
          <a:p>
            <a:r>
              <a:rPr lang="en-US" dirty="0"/>
              <a:t>Sample Road – Straight Barrier </a:t>
            </a: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4E7B3A8F-0184-C6C0-4A86-CFAAFBC683C6}"/>
              </a:ext>
            </a:extLst>
          </p:cNvPr>
          <p:cNvCxnSpPr>
            <a:cxnSpLocks/>
          </p:cNvCxnSpPr>
          <p:nvPr/>
        </p:nvCxnSpPr>
        <p:spPr>
          <a:xfrm rot="10800000">
            <a:off x="8865704" y="4778113"/>
            <a:ext cx="255302" cy="541127"/>
          </a:xfrm>
          <a:prstGeom prst="bentConnector2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7141428-4F6A-C5B3-A5CB-0BD71645D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75" y="724361"/>
            <a:ext cx="9897701" cy="613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8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E08CD-2652-EC2B-E47E-3F73BFCCA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C692F8C-46CD-923A-B9D2-6CF775CB9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12" y="807103"/>
            <a:ext cx="11866687" cy="447018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E153F3-9619-A6E4-4010-9972E21EEE80}"/>
              </a:ext>
            </a:extLst>
          </p:cNvPr>
          <p:cNvSpPr txBox="1">
            <a:spLocks/>
          </p:cNvSpPr>
          <p:nvPr/>
        </p:nvSpPr>
        <p:spPr>
          <a:xfrm>
            <a:off x="838198" y="819803"/>
            <a:ext cx="6410314" cy="26222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40869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0B74B9-D623-F928-6A62-E1855DC1C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29700"/>
            <a:ext cx="11183815" cy="695813"/>
          </a:xfrm>
        </p:spPr>
        <p:txBody>
          <a:bodyPr/>
          <a:lstStyle/>
          <a:p>
            <a:r>
              <a:rPr lang="en-US" dirty="0"/>
              <a:t>Sample Road – Flared Barrier  </a:t>
            </a: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C4486B97-39CC-1387-9EE6-683A9A4C7992}"/>
              </a:ext>
            </a:extLst>
          </p:cNvPr>
          <p:cNvCxnSpPr>
            <a:cxnSpLocks/>
          </p:cNvCxnSpPr>
          <p:nvPr/>
        </p:nvCxnSpPr>
        <p:spPr>
          <a:xfrm rot="10800000">
            <a:off x="8865704" y="4778113"/>
            <a:ext cx="255302" cy="541127"/>
          </a:xfrm>
          <a:prstGeom prst="bentConnector2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9E576B8-BC21-4FA3-0BE7-5BD29949ED96}"/>
              </a:ext>
            </a:extLst>
          </p:cNvPr>
          <p:cNvSpPr txBox="1"/>
          <p:nvPr/>
        </p:nvSpPr>
        <p:spPr>
          <a:xfrm>
            <a:off x="325312" y="4349745"/>
            <a:ext cx="80581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/>
              <a:t>Raised Sidewalk 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Design to accommodate future flexibility 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Flared barrier ends meet current Clear Zone requirements behind curb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Provides space for plantings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Reduces approach roadway width (Traffic Calming effect) </a:t>
            </a:r>
          </a:p>
        </p:txBody>
      </p:sp>
    </p:spTree>
    <p:extLst>
      <p:ext uri="{BB962C8B-B14F-4D97-AF65-F5344CB8AC3E}">
        <p14:creationId xmlns:p14="http://schemas.microsoft.com/office/powerpoint/2010/main" val="175822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7BDAF-F242-3CFD-856A-9CF837BD8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83B05EB-93C2-CD40-4EC1-E80BF1C8ACB7}"/>
              </a:ext>
            </a:extLst>
          </p:cNvPr>
          <p:cNvSpPr txBox="1"/>
          <p:nvPr/>
        </p:nvSpPr>
        <p:spPr>
          <a:xfrm>
            <a:off x="7914220" y="5014493"/>
            <a:ext cx="197212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cs typeface="Calibri"/>
              </a:rPr>
              <a:t>Existing Bridge Drainage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281C9E-411D-5382-CE70-B2E154D0FDB0}"/>
              </a:ext>
            </a:extLst>
          </p:cNvPr>
          <p:cNvSpPr txBox="1">
            <a:spLocks/>
          </p:cNvSpPr>
          <p:nvPr/>
        </p:nvSpPr>
        <p:spPr>
          <a:xfrm>
            <a:off x="838198" y="819803"/>
            <a:ext cx="6410314" cy="26222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40869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2C5563-66BC-EB69-A12A-5FB183702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29700"/>
            <a:ext cx="11183815" cy="695813"/>
          </a:xfrm>
        </p:spPr>
        <p:txBody>
          <a:bodyPr/>
          <a:lstStyle/>
          <a:p>
            <a:r>
              <a:rPr lang="en-US" dirty="0"/>
              <a:t>Sample Road – Flared Barrier  </a:t>
            </a: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27D26885-9C6A-AFC2-0A32-8FF4907F6A66}"/>
              </a:ext>
            </a:extLst>
          </p:cNvPr>
          <p:cNvCxnSpPr>
            <a:cxnSpLocks/>
          </p:cNvCxnSpPr>
          <p:nvPr/>
        </p:nvCxnSpPr>
        <p:spPr>
          <a:xfrm rot="10800000">
            <a:off x="8865704" y="4778113"/>
            <a:ext cx="255302" cy="541127"/>
          </a:xfrm>
          <a:prstGeom prst="bentConnector2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682C3AA0-F2BE-B2E7-12BA-3671902F9A58}"/>
              </a:ext>
            </a:extLst>
          </p:cNvPr>
          <p:cNvCxnSpPr>
            <a:cxnSpLocks/>
          </p:cNvCxnSpPr>
          <p:nvPr/>
        </p:nvCxnSpPr>
        <p:spPr>
          <a:xfrm flipV="1">
            <a:off x="8313307" y="3990850"/>
            <a:ext cx="205309" cy="1073847"/>
          </a:xfrm>
          <a:prstGeom prst="bentConnector2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B6E4E31B-4C88-8224-FF8E-0BD83EDC5A66}"/>
              </a:ext>
            </a:extLst>
          </p:cNvPr>
          <p:cNvCxnSpPr>
            <a:cxnSpLocks/>
          </p:cNvCxnSpPr>
          <p:nvPr/>
        </p:nvCxnSpPr>
        <p:spPr>
          <a:xfrm>
            <a:off x="10576782" y="1889217"/>
            <a:ext cx="570542" cy="1048716"/>
          </a:xfrm>
          <a:prstGeom prst="bentConnector2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9A83F8F-B805-329E-690E-5D0B25B90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95" y="724278"/>
            <a:ext cx="10582564" cy="613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0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9E7184B-3A6A-4C8B-A5D5-D340205FFE5B}">
  <we:reference id="b0430364-2ab6-47cd-907e-f8b72239b204" version="3.19.222.0" store="EXCatalog" storeType="EXCatalog"/>
  <we:alternateReferences>
    <we:reference id="WA200000729" version="3.19.222.0" store="en-US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?mso-contentType ?>
<SharedContentType xmlns="Microsoft.SharePoint.Taxonomy.ContentTypeSync" SourceId="781a52b0-d0f4-44f0-98bb-0d102f5fd161" ContentTypeId="0x0101" PreviousValue="false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eda8d37-3a3b-42da-b7a1-d69a2b82fd1e">
      <Terms xmlns="http://schemas.microsoft.com/office/infopath/2007/PartnerControls"/>
    </lcf76f155ced4ddcb4097134ff3c332f>
    <TaxCatchAll xmlns="4f6ef407-0f51-491a-981e-caf4b43c4ba1" xsi:nil="true"/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74311AF5528D43B4EFB4FB3B241B05" ma:contentTypeVersion="14" ma:contentTypeDescription="Create a new document." ma:contentTypeScope="" ma:versionID="a5b2d9bff7a2c24ff7c9144fefe4d3f2">
  <xsd:schema xmlns:xsd="http://www.w3.org/2001/XMLSchema" xmlns:xs="http://www.w3.org/2001/XMLSchema" xmlns:p="http://schemas.microsoft.com/office/2006/metadata/properties" xmlns:ns2="c18e8617-fc0f-4dda-a87a-c0ec120ddf92" xmlns:ns3="eeda8d37-3a3b-42da-b7a1-d69a2b82fd1e" xmlns:ns4="4f6ef407-0f51-491a-981e-caf4b43c4ba1" targetNamespace="http://schemas.microsoft.com/office/2006/metadata/properties" ma:root="true" ma:fieldsID="e3b31331a8d877304f3af062716f3274" ns2:_="" ns3:_="" ns4:_="">
    <xsd:import namespace="c18e8617-fc0f-4dda-a87a-c0ec120ddf92"/>
    <xsd:import namespace="eeda8d37-3a3b-42da-b7a1-d69a2b82fd1e"/>
    <xsd:import namespace="4f6ef407-0f51-491a-981e-caf4b43c4ba1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lcf76f155ced4ddcb4097134ff3c332f" minOccurs="0"/>
                <xsd:element ref="ns4:TaxCatchAll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8e8617-fc0f-4dda-a87a-c0ec120ddf9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da8d37-3a3b-42da-b7a1-d69a2b82fd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781a52b0-d0f4-44f0-98bb-0d102f5fd1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6ef407-0f51-491a-981e-caf4b43c4ba1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e563a38-331a-45d3-a894-9884b30a9ab3}" ma:internalName="TaxCatchAll" ma:showField="CatchAllData" ma:web="4f6ef407-0f51-491a-981e-caf4b43c4b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8D6769-8D80-4F2E-815D-E8DBAF0E033B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FF232B5B-8B9A-4C45-9069-D8D9CBC20BF8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D75E69DE-AF56-4E5C-929C-37C7EE064CBA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dcmitype/"/>
    <ds:schemaRef ds:uri="http://schemas.microsoft.com/office/2006/metadata/properties"/>
    <ds:schemaRef ds:uri="http://www.w3.org/XML/1998/namespace"/>
    <ds:schemaRef ds:uri="http://purl.org/dc/terms/"/>
    <ds:schemaRef ds:uri="c18e8617-fc0f-4dda-a87a-c0ec120ddf92"/>
    <ds:schemaRef ds:uri="http://schemas.openxmlformats.org/package/2006/metadata/core-properties"/>
    <ds:schemaRef ds:uri="4f6ef407-0f51-491a-981e-caf4b43c4ba1"/>
    <ds:schemaRef ds:uri="eeda8d37-3a3b-42da-b7a1-d69a2b82fd1e"/>
  </ds:schemaRefs>
</ds:datastoreItem>
</file>

<file path=customXml/itemProps4.xml><?xml version="1.0" encoding="utf-8"?>
<ds:datastoreItem xmlns:ds="http://schemas.openxmlformats.org/officeDocument/2006/customXml" ds:itemID="{7267A265-2CC6-4352-B258-3E4F1E443288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2FFD19A7-A66E-440C-A753-897C1C4DEE3E}">
  <ds:schemaRefs>
    <ds:schemaRef ds:uri="4f6ef407-0f51-491a-981e-caf4b43c4ba1"/>
    <ds:schemaRef ds:uri="c18e8617-fc0f-4dda-a87a-c0ec120ddf92"/>
    <ds:schemaRef ds:uri="eeda8d37-3a3b-42da-b7a1-d69a2b82fd1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290</Words>
  <Application>Microsoft Office PowerPoint</Application>
  <PresentationFormat>Widescreen</PresentationFormat>
  <Paragraphs>63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Office Theme</vt:lpstr>
      <vt:lpstr>PowerPoint Presentation</vt:lpstr>
      <vt:lpstr>Sample Road – December City Input</vt:lpstr>
      <vt:lpstr>Sample Road – No Guardrail </vt:lpstr>
      <vt:lpstr>Sample Road – Shoulder Width </vt:lpstr>
      <vt:lpstr>January Commission Input  </vt:lpstr>
      <vt:lpstr>Sample Road – Straight Barrier </vt:lpstr>
      <vt:lpstr>Sample Road – Straight Barrier </vt:lpstr>
      <vt:lpstr>Sample Road – Flared Barrier  </vt:lpstr>
      <vt:lpstr>Sample Road – Flared Barrier  </vt:lpstr>
      <vt:lpstr>Shoulder Marking Options </vt:lpstr>
      <vt:lpstr>Shoulder Marking Options </vt:lpstr>
      <vt:lpstr>FDOT Traffic Railing Aesthetic Options </vt:lpstr>
      <vt:lpstr>Textured Sidewalk Treatments 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</dc:title>
  <dc:creator>Lowder, Dani</dc:creator>
  <cp:lastModifiedBy>Jennifer Oh</cp:lastModifiedBy>
  <cp:revision>24</cp:revision>
  <cp:lastPrinted>2024-12-09T20:02:16Z</cp:lastPrinted>
  <dcterms:created xsi:type="dcterms:W3CDTF">2021-11-01T17:42:47Z</dcterms:created>
  <dcterms:modified xsi:type="dcterms:W3CDTF">2025-01-27T17:04:36Z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0x0101003174311AF5528D43B4EFB4FB3B241B05</vt:lpwstr>
  </property>
</Properties>
</file>