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9"/>
  </p:notesMasterIdLst>
  <p:sldIdLst>
    <p:sldId id="256" r:id="rId7"/>
    <p:sldId id="1038" r:id="rId8"/>
    <p:sldId id="1039" r:id="rId9"/>
    <p:sldId id="1050" r:id="rId10"/>
    <p:sldId id="1054" r:id="rId11"/>
    <p:sldId id="1056" r:id="rId12"/>
    <p:sldId id="1058" r:id="rId13"/>
    <p:sldId id="265" r:id="rId14"/>
    <p:sldId id="1047" r:id="rId15"/>
    <p:sldId id="1061" r:id="rId16"/>
    <p:sldId id="1048" r:id="rId17"/>
    <p:sldId id="1049" r:id="rId18"/>
    <p:sldId id="1057" r:id="rId19"/>
    <p:sldId id="1051" r:id="rId20"/>
    <p:sldId id="1052" r:id="rId21"/>
    <p:sldId id="1062" r:id="rId22"/>
    <p:sldId id="1053" r:id="rId23"/>
    <p:sldId id="1055" r:id="rId24"/>
    <p:sldId id="1041" r:id="rId25"/>
    <p:sldId id="1059" r:id="rId26"/>
    <p:sldId id="1060" r:id="rId27"/>
    <p:sldId id="291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ccolo, Jerry" initials="PJ" lastIdx="3" clrIdx="0">
    <p:extLst>
      <p:ext uri="{19B8F6BF-5375-455C-9EA6-DF929625EA0E}">
        <p15:presenceInfo xmlns:p15="http://schemas.microsoft.com/office/powerpoint/2012/main" userId="S::Jerry.Piccolo@kimley-horn.com::b5947e9b-7ed4-4837-9576-ca3910f9e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922"/>
    <a:srgbClr val="085F7F"/>
    <a:srgbClr val="80AFBE"/>
    <a:srgbClr val="65F96F"/>
    <a:srgbClr val="FF00FF"/>
    <a:srgbClr val="6AD0D2"/>
    <a:srgbClr val="00AEEF"/>
    <a:srgbClr val="FF0000"/>
    <a:srgbClr val="FFE413"/>
    <a:srgbClr val="B7B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21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6218"/>
          </a:xfrm>
          <a:prstGeom prst="rect">
            <a:avLst/>
          </a:prstGeom>
        </p:spPr>
        <p:txBody>
          <a:bodyPr vert="horz" lIns="61923" tIns="30962" rIns="61923" bIns="30962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5" y="0"/>
            <a:ext cx="3038319" cy="466218"/>
          </a:xfrm>
          <a:prstGeom prst="rect">
            <a:avLst/>
          </a:prstGeom>
        </p:spPr>
        <p:txBody>
          <a:bodyPr vert="horz" lIns="61923" tIns="30962" rIns="61923" bIns="30962" rtlCol="0"/>
          <a:lstStyle>
            <a:lvl1pPr algn="r">
              <a:defRPr sz="800"/>
            </a:lvl1pPr>
          </a:lstStyle>
          <a:p>
            <a:fld id="{1147BC2F-A276-4CDF-8C7B-8FF0F41039EB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923" tIns="30962" rIns="61923" bIns="309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93"/>
            <a:ext cx="5607362" cy="3660857"/>
          </a:xfrm>
          <a:prstGeom prst="rect">
            <a:avLst/>
          </a:prstGeom>
        </p:spPr>
        <p:txBody>
          <a:bodyPr vert="horz" lIns="61923" tIns="30962" rIns="61923" bIns="309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83"/>
            <a:ext cx="3038319" cy="466217"/>
          </a:xfrm>
          <a:prstGeom prst="rect">
            <a:avLst/>
          </a:prstGeom>
        </p:spPr>
        <p:txBody>
          <a:bodyPr vert="horz" lIns="61923" tIns="30962" rIns="61923" bIns="30962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5" y="8830183"/>
            <a:ext cx="3038319" cy="466217"/>
          </a:xfrm>
          <a:prstGeom prst="rect">
            <a:avLst/>
          </a:prstGeom>
        </p:spPr>
        <p:txBody>
          <a:bodyPr vert="horz" lIns="61923" tIns="30962" rIns="61923" bIns="30962" rtlCol="0" anchor="b"/>
          <a:lstStyle>
            <a:lvl1pPr algn="r">
              <a:defRPr sz="800"/>
            </a:lvl1pPr>
          </a:lstStyle>
          <a:p>
            <a:fld id="{240D254F-2BC7-4890-8EE2-1860D998E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D254F-2BC7-4890-8EE2-1860D998ED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9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bridge&#10;&#10;Description automatically generated">
            <a:extLst>
              <a:ext uri="{FF2B5EF4-FFF2-40B4-BE49-F238E27FC236}">
                <a16:creationId xmlns:a16="http://schemas.microsoft.com/office/drawing/2014/main" id="{76FE0B08-50E3-0D07-8B0F-5F70D0E3A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FDBB-0960-48B1-845F-D3A67C84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176D-E3BF-439B-8734-44D67F4BD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3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7A2A-B56F-484F-A5AD-7243BF68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594EB-311E-48D9-BDF5-A8F18E98E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5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A9F0-799F-4287-8CA6-37F918D1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11A81-CE20-4473-94C8-008C2F68A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1615"/>
            <a:ext cx="5181600" cy="497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C02BB-80E3-49F4-A5FC-664C9574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1615"/>
            <a:ext cx="5181600" cy="497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7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90BA-F5AE-47DF-85B6-6B3915E9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42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5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DBF2-C48D-468B-95BD-EEFC4ED4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5851-8611-444F-9B00-734DC4CA5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8BE40-D608-40BD-B832-6EAC8DC5B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67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527D0B-B0B7-E47C-A43F-A3FB6C9EBB8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5E84-B542-4D45-8FF2-6BC768CD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6999"/>
            <a:ext cx="11183815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15E59-F483-459E-AC7C-90FE7765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4031"/>
            <a:ext cx="11183814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B36B7-EF3F-8CCE-54D9-9D3EE1794B2C}"/>
              </a:ext>
            </a:extLst>
          </p:cNvPr>
          <p:cNvSpPr txBox="1"/>
          <p:nvPr userDrawn="1"/>
        </p:nvSpPr>
        <p:spPr>
          <a:xfrm>
            <a:off x="-17586" y="6615444"/>
            <a:ext cx="339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EE7EE4C-EC29-4729-9B7B-1C4A3337D7D8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9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0869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B7923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792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77FE21-594B-02EC-AFAF-A8A9083A4F41}"/>
              </a:ext>
            </a:extLst>
          </p:cNvPr>
          <p:cNvGrpSpPr/>
          <p:nvPr/>
        </p:nvGrpSpPr>
        <p:grpSpPr>
          <a:xfrm>
            <a:off x="7362825" y="247651"/>
            <a:ext cx="4552950" cy="2562223"/>
            <a:chOff x="7362825" y="247651"/>
            <a:chExt cx="4552950" cy="256222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9D2F62-F8CD-BD9E-89C5-106DF34B8B93}"/>
                </a:ext>
              </a:extLst>
            </p:cNvPr>
            <p:cNvSpPr txBox="1"/>
            <p:nvPr/>
          </p:nvSpPr>
          <p:spPr>
            <a:xfrm>
              <a:off x="7362825" y="1085850"/>
              <a:ext cx="4552950" cy="17240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05378E-C2F1-F421-57E1-946103B0D529}"/>
                </a:ext>
              </a:extLst>
            </p:cNvPr>
            <p:cNvSpPr txBox="1"/>
            <p:nvPr/>
          </p:nvSpPr>
          <p:spPr>
            <a:xfrm>
              <a:off x="8963025" y="247651"/>
              <a:ext cx="2952750" cy="838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A20BE5-38FB-A9E1-ABF6-939D240D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13" y="350551"/>
            <a:ext cx="2848607" cy="28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747EE-1935-796F-9585-1AEADAA1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669E8-9E44-64AC-F755-6F5C55EA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58" y="9053"/>
            <a:ext cx="1091625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38ACAD-967E-A8A1-9C10-4D7BAD9F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162678"/>
            <a:ext cx="11183815" cy="6958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NE 31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Court – Construction Phase 2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Showing Crane on Barge</a:t>
            </a:r>
          </a:p>
        </p:txBody>
      </p:sp>
    </p:spTree>
    <p:extLst>
      <p:ext uri="{BB962C8B-B14F-4D97-AF65-F5344CB8AC3E}">
        <p14:creationId xmlns:p14="http://schemas.microsoft.com/office/powerpoint/2010/main" val="41631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9986F-8864-63ED-9FA4-5878A517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672DA-B255-449B-BEFC-AC0A3A10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94" y="0"/>
            <a:ext cx="1098019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9B68B6-2497-134D-9C81-B3F92060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 31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Court – Construction Phase 3 </a:t>
            </a:r>
          </a:p>
        </p:txBody>
      </p:sp>
    </p:spTree>
    <p:extLst>
      <p:ext uri="{BB962C8B-B14F-4D97-AF65-F5344CB8AC3E}">
        <p14:creationId xmlns:p14="http://schemas.microsoft.com/office/powerpoint/2010/main" val="987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F9321-F1B0-7EE6-3260-FD24B635F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12038-0C0E-59CE-CBF4-433A44A3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8" y="0"/>
            <a:ext cx="1096541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482A67-9CC5-3E71-CD04-5AF12EF2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 31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Court – Construction Phase 4 </a:t>
            </a:r>
          </a:p>
        </p:txBody>
      </p:sp>
    </p:spTree>
    <p:extLst>
      <p:ext uri="{BB962C8B-B14F-4D97-AF65-F5344CB8AC3E}">
        <p14:creationId xmlns:p14="http://schemas.microsoft.com/office/powerpoint/2010/main" val="10590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9FB2A-56C3-AA62-0FD0-EA2DBB0BB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C02E-CF03-8D4A-0AA3-32592ED7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Road – Design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C5B63-5F1D-C6E1-6B03-8AA8E46F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2813"/>
            <a:ext cx="11183814" cy="1495410"/>
          </a:xfrm>
        </p:spPr>
        <p:txBody>
          <a:bodyPr>
            <a:normAutofit/>
          </a:bodyPr>
          <a:lstStyle/>
          <a:p>
            <a:r>
              <a:rPr lang="en-US" sz="2400" dirty="0"/>
              <a:t>Utilize Temporary Bridge to maintain a single lane and Pedestrian access </a:t>
            </a:r>
          </a:p>
          <a:p>
            <a:r>
              <a:rPr lang="en-US" sz="2400" dirty="0"/>
              <a:t>Connect to adjacent seawalls within City Roadway &amp; Canal R/W  </a:t>
            </a:r>
          </a:p>
          <a:p>
            <a:r>
              <a:rPr lang="en-US" sz="2400" dirty="0"/>
              <a:t>Decrease approach slope to meet ADA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ridge over water with trees and a fence&#10;&#10;AI-generated content may be incorrect.">
            <a:extLst>
              <a:ext uri="{FF2B5EF4-FFF2-40B4-BE49-F238E27FC236}">
                <a16:creationId xmlns:a16="http://schemas.microsoft.com/office/drawing/2014/main" id="{392E04E2-4614-14AC-C472-212B556B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51" y="2544023"/>
            <a:ext cx="5643326" cy="42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1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45803-B6F5-E29F-6993-6163A98E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5AA315-261E-D90A-4E83-9150BF19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3" y="0"/>
            <a:ext cx="1098072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C0B14BF-4CE3-BD9A-D274-7FCF4A78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Sample Road – Construction Phase 1 </a:t>
            </a:r>
          </a:p>
        </p:txBody>
      </p:sp>
      <p:pic>
        <p:nvPicPr>
          <p:cNvPr id="2" name="Picture 1" descr="A road with a red light&#10;&#10;Description automatically generated">
            <a:extLst>
              <a:ext uri="{FF2B5EF4-FFF2-40B4-BE49-F238E27FC236}">
                <a16:creationId xmlns:a16="http://schemas.microsoft.com/office/drawing/2014/main" id="{95D634B3-03B7-C5D6-2888-488862FAE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5" t="1503" r="24219" b="41244"/>
          <a:stretch/>
        </p:blipFill>
        <p:spPr>
          <a:xfrm>
            <a:off x="1767117" y="4823366"/>
            <a:ext cx="2098712" cy="1935887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7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3A7F-BEAA-5DE3-673F-4BBC50828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8F5B8-961E-8D1B-0C5C-689F9A9C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12" y="-1"/>
            <a:ext cx="11018587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F536C8-ACC6-C971-8FB7-8F951C6F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Sample Road – Construction Phase 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54816-B277-F030-11AE-2AD2E558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93" y="4594282"/>
            <a:ext cx="2235323" cy="2195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0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3755-52FB-0F7F-FD15-02E192E49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BB5A5E-D4AD-A526-9DCF-1645CE2B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23" y="-1"/>
            <a:ext cx="11012272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B2EFAF-11B7-27AB-3210-50038D8C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23" y="153625"/>
            <a:ext cx="11183815" cy="6958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Sample Road – Construction Phase 2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Showing Crane on Barge</a:t>
            </a:r>
          </a:p>
        </p:txBody>
      </p:sp>
    </p:spTree>
    <p:extLst>
      <p:ext uri="{BB962C8B-B14F-4D97-AF65-F5344CB8AC3E}">
        <p14:creationId xmlns:p14="http://schemas.microsoft.com/office/powerpoint/2010/main" val="33262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5FCB3-C81D-3CB7-A337-92875D7D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2BCFF-F4BD-200E-00F5-45818148D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15" y="0"/>
            <a:ext cx="11012272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AEC0BA-B388-E659-C0D8-A67AA6D7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Sample Road – Construction Phase 3 </a:t>
            </a:r>
          </a:p>
        </p:txBody>
      </p:sp>
    </p:spTree>
    <p:extLst>
      <p:ext uri="{BB962C8B-B14F-4D97-AF65-F5344CB8AC3E}">
        <p14:creationId xmlns:p14="http://schemas.microsoft.com/office/powerpoint/2010/main" val="27647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D487D-C58C-5A06-1D44-FDE67CE4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2A0B8-0676-A3B7-02FB-CECBD7340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7" y="0"/>
            <a:ext cx="1105231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B4B0F1-4BCB-1619-B7F5-0D8A5AAE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10" y="198892"/>
            <a:ext cx="11183815" cy="69581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Sample Road – Construction Phase 4 </a:t>
            </a:r>
          </a:p>
        </p:txBody>
      </p:sp>
    </p:spTree>
    <p:extLst>
      <p:ext uri="{BB962C8B-B14F-4D97-AF65-F5344CB8AC3E}">
        <p14:creationId xmlns:p14="http://schemas.microsoft.com/office/powerpoint/2010/main" val="19438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F8296CC-F232-0939-6F7C-19F091E6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8" b="15100"/>
          <a:stretch/>
        </p:blipFill>
        <p:spPr>
          <a:xfrm>
            <a:off x="4710082" y="819803"/>
            <a:ext cx="7481918" cy="43011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CE9FB8-8BCF-5D8B-1189-37E3D585B149}"/>
              </a:ext>
            </a:extLst>
          </p:cNvPr>
          <p:cNvSpPr txBox="1">
            <a:spLocks/>
          </p:cNvSpPr>
          <p:nvPr/>
        </p:nvSpPr>
        <p:spPr>
          <a:xfrm>
            <a:off x="838198" y="819803"/>
            <a:ext cx="3538493" cy="69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E38A4-6645-E534-83AB-D9A67B07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42" y="123990"/>
            <a:ext cx="11183815" cy="695813"/>
          </a:xfrm>
        </p:spPr>
        <p:txBody>
          <a:bodyPr/>
          <a:lstStyle/>
          <a:p>
            <a:r>
              <a:rPr lang="en-US" dirty="0"/>
              <a:t>Approach to Public Outreach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C4F343-FBE2-64DB-96BE-A0274F7DC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84" y="819803"/>
            <a:ext cx="4385998" cy="4301148"/>
          </a:xfrm>
        </p:spPr>
        <p:txBody>
          <a:bodyPr>
            <a:normAutofit/>
          </a:bodyPr>
          <a:lstStyle/>
          <a:p>
            <a:r>
              <a:rPr lang="en-US" sz="2000" dirty="0"/>
              <a:t>Present and keep elected officials and City staff informed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 with City staff to meet </a:t>
            </a:r>
            <a:r>
              <a:rPr lang="en-US" sz="2000" dirty="0"/>
              <a:t>with and inform adjacent homeowners individually </a:t>
            </a:r>
          </a:p>
          <a:p>
            <a:pPr lvl="1"/>
            <a:r>
              <a:rPr lang="en-US" sz="1600" dirty="0"/>
              <a:t>Collect input from adjacent residents</a:t>
            </a:r>
          </a:p>
          <a:p>
            <a:pPr lvl="1"/>
            <a:r>
              <a:rPr lang="en-US" sz="1600" dirty="0"/>
              <a:t>Landscaping/Irrigation on City R/W </a:t>
            </a:r>
          </a:p>
          <a:p>
            <a:pPr lvl="2"/>
            <a:r>
              <a:rPr lang="en-US" sz="1200" dirty="0"/>
              <a:t>Maintaining vessel access </a:t>
            </a:r>
          </a:p>
          <a:p>
            <a:pPr lvl="2"/>
            <a:r>
              <a:rPr lang="en-US" sz="1200" dirty="0"/>
              <a:t>Traffic Impacts </a:t>
            </a:r>
          </a:p>
          <a:p>
            <a:r>
              <a:rPr lang="en-US" sz="2000" dirty="0"/>
              <a:t>Public Outreach Meeting </a:t>
            </a:r>
          </a:p>
          <a:p>
            <a:pPr lvl="1"/>
            <a:r>
              <a:rPr lang="en-US" sz="1600" dirty="0"/>
              <a:t>Traffic Impacts </a:t>
            </a:r>
          </a:p>
          <a:p>
            <a:pPr lvl="1"/>
            <a:r>
              <a:rPr lang="en-US" sz="1600" dirty="0"/>
              <a:t>Construction noise </a:t>
            </a:r>
          </a:p>
          <a:p>
            <a:pPr lvl="2"/>
            <a:endParaRPr lang="en-US" sz="1200" dirty="0"/>
          </a:p>
          <a:p>
            <a:pPr marL="914400" lvl="2" indent="0">
              <a:buNone/>
            </a:pPr>
            <a:endParaRPr lang="en-US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B5380F-8F8F-9670-8A53-A8B40F6D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34" y="3762671"/>
            <a:ext cx="4873591" cy="3095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79507-8493-9B40-CEBF-28774CAF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06" y="3338697"/>
            <a:ext cx="5751812" cy="3519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27E80-3892-F33A-CD30-F82FD640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on Design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A794-F8A5-238D-4D5E-C5922AAE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93" y="816560"/>
            <a:ext cx="11183814" cy="29461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 Design Phase (30%) Completed </a:t>
            </a:r>
          </a:p>
          <a:p>
            <a:pPr lvl="1"/>
            <a:r>
              <a:rPr lang="en-US" dirty="0"/>
              <a:t>Submitted both projects to FDOT</a:t>
            </a:r>
          </a:p>
          <a:p>
            <a:pPr lvl="2"/>
            <a:r>
              <a:rPr lang="en-US" dirty="0"/>
              <a:t>Received minor comments on NE 31</a:t>
            </a:r>
            <a:r>
              <a:rPr lang="en-US" baseline="30000" dirty="0"/>
              <a:t>st</a:t>
            </a:r>
            <a:r>
              <a:rPr lang="en-US" dirty="0"/>
              <a:t> Court </a:t>
            </a:r>
          </a:p>
          <a:p>
            <a:pPr lvl="2"/>
            <a:r>
              <a:rPr lang="en-US" dirty="0"/>
              <a:t>Sample Road currently in FDOT review</a:t>
            </a:r>
          </a:p>
          <a:p>
            <a:r>
              <a:rPr lang="en-US" dirty="0"/>
              <a:t>Initial Design</a:t>
            </a:r>
          </a:p>
          <a:p>
            <a:pPr lvl="1"/>
            <a:r>
              <a:rPr lang="en-US" dirty="0"/>
              <a:t>Design project geometry (Roadway and Bridge)</a:t>
            </a:r>
          </a:p>
          <a:p>
            <a:pPr lvl="1"/>
            <a:r>
              <a:rPr lang="en-US" dirty="0"/>
              <a:t>Bridge Hydraulics Study</a:t>
            </a:r>
          </a:p>
          <a:p>
            <a:pPr lvl="1"/>
            <a:r>
              <a:rPr lang="en-US" dirty="0"/>
              <a:t>Environmental Assessment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1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0AC3-FECF-B97F-28CC-3F3BC6DB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61394" y="3040840"/>
            <a:ext cx="5896638" cy="776320"/>
          </a:xfrm>
        </p:spPr>
        <p:txBody>
          <a:bodyPr anchor="ctr">
            <a:normAutofit/>
          </a:bodyPr>
          <a:lstStyle/>
          <a:p>
            <a:r>
              <a:rPr lang="en-US" dirty="0"/>
              <a:t>Sample Road Rendering </a:t>
            </a:r>
          </a:p>
        </p:txBody>
      </p:sp>
      <p:pic>
        <p:nvPicPr>
          <p:cNvPr id="13" name="Content Placeholder 12" descr="A road with cars and trees&#10;&#10;AI-generated content may be incorrect.">
            <a:extLst>
              <a:ext uri="{FF2B5EF4-FFF2-40B4-BE49-F238E27FC236}">
                <a16:creationId xmlns:a16="http://schemas.microsoft.com/office/drawing/2014/main" id="{4C401A63-EEA7-661D-B4AC-ACDEF5B25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881" y="3618"/>
            <a:ext cx="9741530" cy="6854382"/>
          </a:xfrm>
        </p:spPr>
      </p:pic>
    </p:spTree>
    <p:extLst>
      <p:ext uri="{BB962C8B-B14F-4D97-AF65-F5344CB8AC3E}">
        <p14:creationId xmlns:p14="http://schemas.microsoft.com/office/powerpoint/2010/main" val="2670581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7218C-D0FE-B146-7319-72DCCBF5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ridge over water with cars and trees&#10;&#10;AI-generated content may be incorrect.">
            <a:extLst>
              <a:ext uri="{FF2B5EF4-FFF2-40B4-BE49-F238E27FC236}">
                <a16:creationId xmlns:a16="http://schemas.microsoft.com/office/drawing/2014/main" id="{4E4A4F4C-2A9F-BBDA-1F10-BAB2A6E00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90" y="0"/>
            <a:ext cx="9832064" cy="686248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5C89C-251E-BF80-04C0-568FCE0F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50387" y="3402264"/>
            <a:ext cx="6250570" cy="660902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Sample Road Aerial  Rendering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FDE78-55F4-CBD1-0A1F-DF191E35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468" y="0"/>
            <a:ext cx="1958095" cy="18607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B6E2A7-5236-CEE5-0B36-12D3536BD77C}"/>
              </a:ext>
            </a:extLst>
          </p:cNvPr>
          <p:cNvSpPr txBox="1">
            <a:spLocks/>
          </p:cNvSpPr>
          <p:nvPr/>
        </p:nvSpPr>
        <p:spPr>
          <a:xfrm>
            <a:off x="2622606" y="6197098"/>
            <a:ext cx="4329424" cy="66090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Looking Southeast</a:t>
            </a:r>
          </a:p>
        </p:txBody>
      </p:sp>
    </p:spTree>
    <p:extLst>
      <p:ext uri="{BB962C8B-B14F-4D97-AF65-F5344CB8AC3E}">
        <p14:creationId xmlns:p14="http://schemas.microsoft.com/office/powerpoint/2010/main" val="43762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A bridge over water with cars and trees&#10;&#10;AI-generated content may be incorrect.">
            <a:extLst>
              <a:ext uri="{FF2B5EF4-FFF2-40B4-BE49-F238E27FC236}">
                <a16:creationId xmlns:a16="http://schemas.microsoft.com/office/drawing/2014/main" id="{A28C2405-CDFB-DE33-5427-AC9D4245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0" y="11725"/>
            <a:ext cx="9832064" cy="6862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724CF-375F-4F5A-9F11-92CFEFB4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" y="325252"/>
            <a:ext cx="12040227" cy="724970"/>
          </a:xfrm>
          <a:solidFill>
            <a:srgbClr val="EA7922">
              <a:alpha val="7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8640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1D85C2-4A18-8C6B-DBB5-CEB4EFE39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8" t="85903"/>
          <a:stretch/>
        </p:blipFill>
        <p:spPr>
          <a:xfrm>
            <a:off x="9640845" y="5879524"/>
            <a:ext cx="2564845" cy="9667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FBD57B-055E-327D-5BB3-8978D7EDBDAA}"/>
              </a:ext>
            </a:extLst>
          </p:cNvPr>
          <p:cNvGrpSpPr/>
          <p:nvPr/>
        </p:nvGrpSpPr>
        <p:grpSpPr>
          <a:xfrm>
            <a:off x="-20833" y="-1"/>
            <a:ext cx="415556" cy="6858000"/>
            <a:chOff x="-17586" y="0"/>
            <a:chExt cx="415556" cy="6858000"/>
          </a:xfrm>
        </p:grpSpPr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FB0CCD3-1748-05FA-2A81-EF6C20AD4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748"/>
            <a:stretch/>
          </p:blipFill>
          <p:spPr>
            <a:xfrm>
              <a:off x="1524" y="0"/>
              <a:ext cx="396446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8CD46F-DC94-7A34-6229-64F3C51A7574}"/>
                </a:ext>
              </a:extLst>
            </p:cNvPr>
            <p:cNvSpPr txBox="1"/>
            <p:nvPr/>
          </p:nvSpPr>
          <p:spPr>
            <a:xfrm>
              <a:off x="-17586" y="6615444"/>
              <a:ext cx="339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AEE7EE4C-EC29-4729-9B7B-1C4A3337D7D8}" type="slidenum">
                <a:rPr lang="en-US" sz="900" smtClean="0">
                  <a:solidFill>
                    <a:schemeClr val="bg1"/>
                  </a:solidFill>
                </a:rPr>
                <a:pPr algn="ctr"/>
                <a:t>22</a:t>
              </a:fld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59441DD-4FC8-1217-586F-CFB33DE2B418}"/>
              </a:ext>
            </a:extLst>
          </p:cNvPr>
          <p:cNvSpPr txBox="1">
            <a:spLocks/>
          </p:cNvSpPr>
          <p:nvPr/>
        </p:nvSpPr>
        <p:spPr>
          <a:xfrm>
            <a:off x="2622606" y="6197098"/>
            <a:ext cx="4329424" cy="66090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086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Looking Southeast</a:t>
            </a:r>
          </a:p>
        </p:txBody>
      </p:sp>
    </p:spTree>
    <p:extLst>
      <p:ext uri="{BB962C8B-B14F-4D97-AF65-F5344CB8AC3E}">
        <p14:creationId xmlns:p14="http://schemas.microsoft.com/office/powerpoint/2010/main" val="37834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714C2-80DC-6186-8ED4-A250676D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525" y="3649992"/>
            <a:ext cx="3636475" cy="3208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27E80-3892-F33A-CD30-F82FD640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65" y="104287"/>
            <a:ext cx="11183815" cy="695813"/>
          </a:xfrm>
        </p:spPr>
        <p:txBody>
          <a:bodyPr/>
          <a:lstStyle/>
          <a:p>
            <a:r>
              <a:rPr lang="en-US" dirty="0"/>
              <a:t>Initial Design Highlights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A794-F8A5-238D-4D5E-C5922AAE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00100"/>
            <a:ext cx="11183814" cy="4251734"/>
          </a:xfrm>
        </p:spPr>
        <p:txBody>
          <a:bodyPr>
            <a:normAutofit/>
          </a:bodyPr>
          <a:lstStyle/>
          <a:p>
            <a:r>
              <a:rPr lang="en-US" dirty="0"/>
              <a:t>Tasks after Initial </a:t>
            </a:r>
          </a:p>
          <a:p>
            <a:pPr lvl="1"/>
            <a:r>
              <a:rPr lang="en-US" dirty="0"/>
              <a:t>Performed Seagrass Survey </a:t>
            </a:r>
          </a:p>
          <a:p>
            <a:pPr lvl="1"/>
            <a:r>
              <a:rPr lang="en-US" dirty="0"/>
              <a:t>Submitted US Army Corps of Engineers Permit Applications </a:t>
            </a:r>
          </a:p>
          <a:p>
            <a:pPr lvl="2"/>
            <a:r>
              <a:rPr lang="en-US" dirty="0"/>
              <a:t>Long lead time </a:t>
            </a:r>
          </a:p>
          <a:p>
            <a:pPr lvl="1"/>
            <a:r>
              <a:rPr lang="en-US" dirty="0"/>
              <a:t>Starting into Utility design </a:t>
            </a:r>
          </a:p>
          <a:p>
            <a:pPr lvl="3"/>
            <a:r>
              <a:rPr lang="en-US" dirty="0"/>
              <a:t>Preliminary design and cost for Hillsboro Watermain relocation </a:t>
            </a:r>
          </a:p>
          <a:p>
            <a:pPr lvl="3"/>
            <a:r>
              <a:rPr lang="en-US" dirty="0"/>
              <a:t>Starting into design of Broward County Utility relocations </a:t>
            </a:r>
          </a:p>
          <a:p>
            <a:pPr lvl="3"/>
            <a:r>
              <a:rPr lang="en-US" dirty="0"/>
              <a:t>Preliminary coordination with future Broward County Raw water project</a:t>
            </a:r>
          </a:p>
          <a:p>
            <a:r>
              <a:rPr lang="en-US" dirty="0"/>
              <a:t>Next Steps </a:t>
            </a:r>
          </a:p>
          <a:p>
            <a:pPr lvl="1"/>
            <a:r>
              <a:rPr lang="en-US" dirty="0"/>
              <a:t>Public Outreach </a:t>
            </a:r>
          </a:p>
          <a:p>
            <a:pPr lvl="1"/>
            <a:r>
              <a:rPr lang="en-US" dirty="0"/>
              <a:t>Continue into Final Design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0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19B0E-C73F-34AF-3819-720F1156D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F8E8-7BA5-C706-4540-C042650C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 31</a:t>
            </a:r>
            <a:r>
              <a:rPr lang="en-US" baseline="30000" dirty="0"/>
              <a:t>st</a:t>
            </a:r>
            <a:r>
              <a:rPr lang="en-US" dirty="0"/>
              <a:t> Court – Design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4F602-6B8F-9BED-E90F-51B24612F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2812"/>
            <a:ext cx="11183814" cy="221917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Utilize Temporary Bridge to maintain a single lane of access </a:t>
            </a:r>
          </a:p>
          <a:p>
            <a:r>
              <a:rPr lang="en-US" sz="2400" dirty="0"/>
              <a:t>Connect to adjacent seawalls within City Roadway &amp; Canal R/W  </a:t>
            </a:r>
          </a:p>
          <a:p>
            <a:r>
              <a:rPr lang="en-US" sz="2400" dirty="0"/>
              <a:t>Avoid conflicts with BC Lift Station </a:t>
            </a:r>
          </a:p>
          <a:p>
            <a:r>
              <a:rPr lang="en-US" sz="2400" dirty="0"/>
              <a:t>Increasing vertical clearance under the bridge </a:t>
            </a:r>
          </a:p>
          <a:p>
            <a:r>
              <a:rPr lang="en-US" sz="2400" dirty="0"/>
              <a:t>Minimize traffic impacts to Lighthouse Drive through construction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road construction site with a green light and trees&#10;&#10;Description automatically generated with medium confidence">
            <a:extLst>
              <a:ext uri="{FF2B5EF4-FFF2-40B4-BE49-F238E27FC236}">
                <a16:creationId xmlns:a16="http://schemas.microsoft.com/office/drawing/2014/main" id="{DE64E77C-A855-3899-27EB-65C817566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9" y="2951547"/>
            <a:ext cx="5088047" cy="381603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24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59520-4B8C-1E95-94DB-0799F59AF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CCA9-88AC-66D2-9015-24BDC24B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Temporary Bridge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DF80E-72BA-7C5D-E702-DDC9DDE22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940" y="1057909"/>
            <a:ext cx="6680469" cy="1006281"/>
          </a:xfrm>
        </p:spPr>
        <p:txBody>
          <a:bodyPr>
            <a:normAutofit/>
          </a:bodyPr>
          <a:lstStyle/>
          <a:p>
            <a:r>
              <a:rPr lang="en-US" b="1" dirty="0"/>
              <a:t>Lighthouse Drive over Ibis Waterway</a:t>
            </a:r>
          </a:p>
          <a:p>
            <a:pPr lvl="1"/>
            <a:r>
              <a:rPr lang="en-US" dirty="0"/>
              <a:t>Maintain Access Through Construction 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le of concrete pipes on top of a pile of rubble&#10;&#10;AI-generated content may be incorrect.">
            <a:extLst>
              <a:ext uri="{FF2B5EF4-FFF2-40B4-BE49-F238E27FC236}">
                <a16:creationId xmlns:a16="http://schemas.microsoft.com/office/drawing/2014/main" id="{4A1A1019-A44B-A8E0-EB04-F2D56D13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17128" r="1" b="11355"/>
          <a:stretch/>
        </p:blipFill>
        <p:spPr>
          <a:xfrm>
            <a:off x="319747" y="853866"/>
            <a:ext cx="4306574" cy="2447301"/>
          </a:xfrm>
          <a:prstGeom prst="rect">
            <a:avLst/>
          </a:prstGeom>
          <a:ln>
            <a:solidFill>
              <a:srgbClr val="ED7602"/>
            </a:solidFill>
          </a:ln>
        </p:spPr>
      </p:pic>
      <p:pic>
        <p:nvPicPr>
          <p:cNvPr id="7" name="Content Placeholder 12" descr="A bridge over water with concrete pillars&#10;&#10;AI-generated content may be incorrect.">
            <a:extLst>
              <a:ext uri="{FF2B5EF4-FFF2-40B4-BE49-F238E27FC236}">
                <a16:creationId xmlns:a16="http://schemas.microsoft.com/office/drawing/2014/main" id="{C81FD604-C658-3F14-F97B-DE77B4D2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411722"/>
            <a:ext cx="4306574" cy="3229279"/>
          </a:xfrm>
          <a:prstGeom prst="rect">
            <a:avLst/>
          </a:prstGeom>
          <a:ln>
            <a:solidFill>
              <a:srgbClr val="ED7602"/>
            </a:solidFill>
          </a:ln>
        </p:spPr>
      </p:pic>
      <p:pic>
        <p:nvPicPr>
          <p:cNvPr id="8" name="Picture 7" descr="A concrete bridge with a hole in the water&#10;&#10;AI-generated content may be incorrect.">
            <a:extLst>
              <a:ext uri="{FF2B5EF4-FFF2-40B4-BE49-F238E27FC236}">
                <a16:creationId xmlns:a16="http://schemas.microsoft.com/office/drawing/2014/main" id="{4CD65487-F691-D62D-7212-85FB99ACB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64" y="2626982"/>
            <a:ext cx="7139750" cy="4014019"/>
          </a:xfrm>
          <a:prstGeom prst="rect">
            <a:avLst/>
          </a:prstGeom>
          <a:ln>
            <a:solidFill>
              <a:srgbClr val="ED7602"/>
            </a:solidFill>
          </a:ln>
        </p:spPr>
      </p:pic>
    </p:spTree>
    <p:extLst>
      <p:ext uri="{BB962C8B-B14F-4D97-AF65-F5344CB8AC3E}">
        <p14:creationId xmlns:p14="http://schemas.microsoft.com/office/powerpoint/2010/main" val="29268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46680-B38E-04B9-91DE-5D78A0EC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07CC-7FC7-7555-397E-A32098C8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Bridge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AA7F5-B804-7C7A-C1EB-6EAFDFFE4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2812"/>
            <a:ext cx="11183814" cy="5257800"/>
          </a:xfrm>
        </p:spPr>
        <p:txBody>
          <a:bodyPr>
            <a:normAutofit/>
          </a:bodyPr>
          <a:lstStyle/>
          <a:p>
            <a:r>
              <a:rPr lang="en-US" dirty="0"/>
              <a:t>Assembled on site</a:t>
            </a:r>
          </a:p>
          <a:p>
            <a:r>
              <a:rPr lang="en-US" dirty="0"/>
              <a:t> Launched into place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ridge over a river&#10;&#10;AI-generated content may be incorrect.">
            <a:extLst>
              <a:ext uri="{FF2B5EF4-FFF2-40B4-BE49-F238E27FC236}">
                <a16:creationId xmlns:a16="http://schemas.microsoft.com/office/drawing/2014/main" id="{78A5A7B3-0CAA-1208-8C33-D9FE8B386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683" y="2255167"/>
            <a:ext cx="4799797" cy="3599848"/>
          </a:xfrm>
          <a:prstGeom prst="rect">
            <a:avLst/>
          </a:prstGeom>
        </p:spPr>
      </p:pic>
      <p:pic>
        <p:nvPicPr>
          <p:cNvPr id="7" name="Picture 6" descr="A crane on a bridge over a river&#10;&#10;AI-generated content may be incorrect.">
            <a:extLst>
              <a:ext uri="{FF2B5EF4-FFF2-40B4-BE49-F238E27FC236}">
                <a16:creationId xmlns:a16="http://schemas.microsoft.com/office/drawing/2014/main" id="{8813C0B7-5BA8-A855-221A-0449BF57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90" y="1228409"/>
            <a:ext cx="6939910" cy="46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6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46680-B38E-04B9-91DE-5D78A0EC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07CC-7FC7-7555-397E-A32098C8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Bridge </a:t>
            </a:r>
          </a:p>
        </p:txBody>
      </p:sp>
      <p:pic>
        <p:nvPicPr>
          <p:cNvPr id="4" name="FLUVORE_acrow_bridge_build_animation_5f434">
            <a:hlinkClick r:id="" action="ppaction://media"/>
            <a:extLst>
              <a:ext uri="{FF2B5EF4-FFF2-40B4-BE49-F238E27FC236}">
                <a16:creationId xmlns:a16="http://schemas.microsoft.com/office/drawing/2014/main" id="{BFE51E97-4E8A-0434-F382-9F32967D45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069" end="9672.99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43" y="912812"/>
            <a:ext cx="8983514" cy="546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D3D539-CC24-09BA-A57C-76674421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94" y="0"/>
            <a:ext cx="11004267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D16399-F64C-729E-3C71-A1208208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 31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Court – Construction Phase 1 </a:t>
            </a:r>
          </a:p>
        </p:txBody>
      </p:sp>
      <p:pic>
        <p:nvPicPr>
          <p:cNvPr id="2" name="Picture 1" descr="A road with a red light&#10;&#10;Description automatically generated">
            <a:extLst>
              <a:ext uri="{FF2B5EF4-FFF2-40B4-BE49-F238E27FC236}">
                <a16:creationId xmlns:a16="http://schemas.microsoft.com/office/drawing/2014/main" id="{9F37D5A5-40C8-1F8E-3504-D911305E6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5" t="1503" r="24219" b="41244"/>
          <a:stretch/>
        </p:blipFill>
        <p:spPr>
          <a:xfrm>
            <a:off x="2237899" y="4699137"/>
            <a:ext cx="1978201" cy="1824726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31C43-FAA2-C007-5B18-FAA210228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46F483-7A97-0573-C054-1F93B6A9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4" y="0"/>
            <a:ext cx="1095998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74ADEB-1DF8-8E8F-DC8B-AEA0A5EA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 31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Court – Construction Phase 2 </a:t>
            </a:r>
          </a:p>
        </p:txBody>
      </p:sp>
    </p:spTree>
    <p:extLst>
      <p:ext uri="{BB962C8B-B14F-4D97-AF65-F5344CB8AC3E}">
        <p14:creationId xmlns:p14="http://schemas.microsoft.com/office/powerpoint/2010/main" val="35574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7184B-3A6A-4C8B-A5D5-D340205FFE5B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4311AF5528D43B4EFB4FB3B241B05" ma:contentTypeVersion="14" ma:contentTypeDescription="Create a new document." ma:contentTypeScope="" ma:versionID="a5b2d9bff7a2c24ff7c9144fefe4d3f2">
  <xsd:schema xmlns:xsd="http://www.w3.org/2001/XMLSchema" xmlns:xs="http://www.w3.org/2001/XMLSchema" xmlns:p="http://schemas.microsoft.com/office/2006/metadata/properties" xmlns:ns2="c18e8617-fc0f-4dda-a87a-c0ec120ddf92" xmlns:ns3="eeda8d37-3a3b-42da-b7a1-d69a2b82fd1e" xmlns:ns4="4f6ef407-0f51-491a-981e-caf4b43c4ba1" targetNamespace="http://schemas.microsoft.com/office/2006/metadata/properties" ma:root="true" ma:fieldsID="e3b31331a8d877304f3af062716f3274" ns2:_="" ns3:_="" ns4:_="">
    <xsd:import namespace="c18e8617-fc0f-4dda-a87a-c0ec120ddf92"/>
    <xsd:import namespace="eeda8d37-3a3b-42da-b7a1-d69a2b82fd1e"/>
    <xsd:import namespace="4f6ef407-0f51-491a-981e-caf4b43c4ba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a8d37-3a3b-42da-b7a1-d69a2b82fd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81a52b0-d0f4-44f0-98bb-0d102f5fd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ef407-0f51-491a-981e-caf4b43c4ba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e563a38-331a-45d3-a894-9884b30a9ab3}" ma:internalName="TaxCatchAll" ma:showField="CatchAllData" ma:web="4f6ef407-0f51-491a-981e-caf4b43c4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da8d37-3a3b-42da-b7a1-d69a2b82fd1e">
      <Terms xmlns="http://schemas.microsoft.com/office/infopath/2007/PartnerControls"/>
    </lcf76f155ced4ddcb4097134ff3c332f>
    <TaxCatchAll xmlns="4f6ef407-0f51-491a-981e-caf4b43c4ba1" xsi:nil="true"/>
  </documentManagement>
</p:properties>
</file>

<file path=customXml/item4.xml><?xml version="1.0" encoding="utf-8"?>
<?mso-contentType ?>
<SharedContentType xmlns="Microsoft.SharePoint.Taxonomy.ContentTypeSync" SourceId="781a52b0-d0f4-44f0-98bb-0d102f5fd161" ContentTypeId="0x0101" PreviousValue="false"/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2FFD19A7-A66E-440C-A753-897C1C4DEE3E}">
  <ds:schemaRefs>
    <ds:schemaRef ds:uri="4f6ef407-0f51-491a-981e-caf4b43c4ba1"/>
    <ds:schemaRef ds:uri="c18e8617-fc0f-4dda-a87a-c0ec120ddf92"/>
    <ds:schemaRef ds:uri="eeda8d37-3a3b-42da-b7a1-d69a2b82fd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267A265-2CC6-4352-B258-3E4F1E4432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E69DE-AF56-4E5C-929C-37C7EE064CBA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4f6ef407-0f51-491a-981e-caf4b43c4ba1"/>
    <ds:schemaRef ds:uri="eeda8d37-3a3b-42da-b7a1-d69a2b82fd1e"/>
    <ds:schemaRef ds:uri="c18e8617-fc0f-4dda-a87a-c0ec120ddf92"/>
  </ds:schemaRefs>
</ds:datastoreItem>
</file>

<file path=customXml/itemProps4.xml><?xml version="1.0" encoding="utf-8"?>
<ds:datastoreItem xmlns:ds="http://schemas.openxmlformats.org/officeDocument/2006/customXml" ds:itemID="{FF232B5B-8B9A-4C45-9069-D8D9CBC20BF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D18D6769-8D80-4F2E-815D-E8DBAF0E033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Widescreen</PresentationFormat>
  <Paragraphs>72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PowerPoint Presentation</vt:lpstr>
      <vt:lpstr>Update on Design Progress </vt:lpstr>
      <vt:lpstr>Initial Design Highlights </vt:lpstr>
      <vt:lpstr>NE 31st Court – Design Highlights</vt:lpstr>
      <vt:lpstr>Why a Temporary Bridge </vt:lpstr>
      <vt:lpstr>Temporary Bridge </vt:lpstr>
      <vt:lpstr>Temporary Bridge </vt:lpstr>
      <vt:lpstr>NE 31st Court – Construction Phase 1 </vt:lpstr>
      <vt:lpstr>NE 31st Court – Construction Phase 2 </vt:lpstr>
      <vt:lpstr>NE 31st Court – Construction Phase 2  Showing Crane on Barge</vt:lpstr>
      <vt:lpstr>NE 31st Court – Construction Phase 3 </vt:lpstr>
      <vt:lpstr>NE 31st Court – Construction Phase 4 </vt:lpstr>
      <vt:lpstr>Sample Road – Design Highlights</vt:lpstr>
      <vt:lpstr>Sample Road – Construction Phase 1 </vt:lpstr>
      <vt:lpstr>Sample Road – Construction Phase 2 </vt:lpstr>
      <vt:lpstr>Sample Road – Construction Phase 2  Showing Crane on Barge</vt:lpstr>
      <vt:lpstr>Sample Road – Construction Phase 3 </vt:lpstr>
      <vt:lpstr>Sample Road – Construction Phase 4 </vt:lpstr>
      <vt:lpstr>Approach to Public Outreach</vt:lpstr>
      <vt:lpstr>Sample Road Rendering </vt:lpstr>
      <vt:lpstr>Sample Road Aerial  Rendering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</dc:title>
  <dc:creator>Lowder, Dani</dc:creator>
  <cp:lastModifiedBy>Jennifer Oh</cp:lastModifiedBy>
  <cp:revision>19</cp:revision>
  <cp:lastPrinted>2024-12-09T20:02:16Z</cp:lastPrinted>
  <dcterms:created xsi:type="dcterms:W3CDTF">2021-11-01T17:42:47Z</dcterms:created>
  <dcterms:modified xsi:type="dcterms:W3CDTF">2025-08-11T18:40:23Z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0x0101003174311AF5528D43B4EFB4FB3B241B05</vt:lpwstr>
  </property>
</Properties>
</file>