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1"/>
  </p:notesMasterIdLst>
  <p:sldIdLst>
    <p:sldId id="256" r:id="rId7"/>
    <p:sldId id="1038" r:id="rId8"/>
    <p:sldId id="1039" r:id="rId9"/>
    <p:sldId id="265" r:id="rId10"/>
    <p:sldId id="312" r:id="rId11"/>
    <p:sldId id="1041" r:id="rId12"/>
    <p:sldId id="1043" r:id="rId13"/>
    <p:sldId id="1040" r:id="rId14"/>
    <p:sldId id="1042" r:id="rId15"/>
    <p:sldId id="1044" r:id="rId16"/>
    <p:sldId id="1045" r:id="rId17"/>
    <p:sldId id="285" r:id="rId18"/>
    <p:sldId id="1046" r:id="rId19"/>
    <p:sldId id="29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ccolo, Jerry" initials="PJ" lastIdx="3" clrIdx="0">
    <p:extLst>
      <p:ext uri="{19B8F6BF-5375-455C-9EA6-DF929625EA0E}">
        <p15:presenceInfo xmlns:p15="http://schemas.microsoft.com/office/powerpoint/2012/main" userId="S::Jerry.Piccolo@kimley-horn.com::b5947e9b-7ed4-4837-9576-ca3910f9e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922"/>
    <a:srgbClr val="085F7F"/>
    <a:srgbClr val="80AFBE"/>
    <a:srgbClr val="65F96F"/>
    <a:srgbClr val="FF00FF"/>
    <a:srgbClr val="6AD0D2"/>
    <a:srgbClr val="00AEEF"/>
    <a:srgbClr val="FF0000"/>
    <a:srgbClr val="FFE413"/>
    <a:srgbClr val="B7B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r">
              <a:defRPr sz="800"/>
            </a:lvl1pPr>
          </a:lstStyle>
          <a:p>
            <a:fld id="{1147BC2F-A276-4CDF-8C7B-8FF0F41039E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923" tIns="30962" rIns="61923" bIns="309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93"/>
            <a:ext cx="5607362" cy="3660857"/>
          </a:xfrm>
          <a:prstGeom prst="rect">
            <a:avLst/>
          </a:prstGeom>
        </p:spPr>
        <p:txBody>
          <a:bodyPr vert="horz" lIns="61923" tIns="30962" rIns="61923" bIns="309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r">
              <a:defRPr sz="800"/>
            </a:lvl1pPr>
          </a:lstStyle>
          <a:p>
            <a:fld id="{240D254F-2BC7-4890-8EE2-1860D998E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D254F-2BC7-4890-8EE2-1860D998ED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9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bridge&#10;&#10;Description automatically generated">
            <a:extLst>
              <a:ext uri="{FF2B5EF4-FFF2-40B4-BE49-F238E27FC236}">
                <a16:creationId xmlns:a16="http://schemas.microsoft.com/office/drawing/2014/main" id="{76FE0B08-50E3-0D07-8B0F-5F70D0E3A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FDBB-0960-48B1-845F-D3A67C84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176D-E3BF-439B-8734-44D67F4BD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3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7A2A-B56F-484F-A5AD-7243BF68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594EB-311E-48D9-BDF5-A8F18E98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5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A9F0-799F-4287-8CA6-37F918D1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1A81-CE20-4473-94C8-008C2F68A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C02BB-80E3-49F4-A5FC-664C9574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90BA-F5AE-47DF-85B6-6B3915E9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42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5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DBF2-C48D-468B-95BD-EEFC4ED4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5851-8611-444F-9B00-734DC4CA5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8BE40-D608-40BD-B832-6EAC8DC5B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6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527D0B-B0B7-E47C-A43F-A3FB6C9EBB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5E84-B542-4D45-8FF2-6BC768CD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6999"/>
            <a:ext cx="11183815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15E59-F483-459E-AC7C-90FE7765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4031"/>
            <a:ext cx="1118381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B36B7-EF3F-8CCE-54D9-9D3EE1794B2C}"/>
              </a:ext>
            </a:extLst>
          </p:cNvPr>
          <p:cNvSpPr txBox="1"/>
          <p:nvPr userDrawn="1"/>
        </p:nvSpPr>
        <p:spPr>
          <a:xfrm>
            <a:off x="-17586" y="6615444"/>
            <a:ext cx="339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EE7EE4C-EC29-4729-9B7B-1C4A3337D7D8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9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0869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7923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77FE21-594B-02EC-AFAF-A8A9083A4F41}"/>
              </a:ext>
            </a:extLst>
          </p:cNvPr>
          <p:cNvGrpSpPr/>
          <p:nvPr/>
        </p:nvGrpSpPr>
        <p:grpSpPr>
          <a:xfrm>
            <a:off x="7362825" y="247651"/>
            <a:ext cx="4552950" cy="2562223"/>
            <a:chOff x="7362825" y="247651"/>
            <a:chExt cx="4552950" cy="25622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9D2F62-F8CD-BD9E-89C5-106DF34B8B93}"/>
                </a:ext>
              </a:extLst>
            </p:cNvPr>
            <p:cNvSpPr txBox="1"/>
            <p:nvPr/>
          </p:nvSpPr>
          <p:spPr>
            <a:xfrm>
              <a:off x="7362825" y="1085850"/>
              <a:ext cx="4552950" cy="17240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05378E-C2F1-F421-57E1-946103B0D529}"/>
                </a:ext>
              </a:extLst>
            </p:cNvPr>
            <p:cNvSpPr txBox="1"/>
            <p:nvPr/>
          </p:nvSpPr>
          <p:spPr>
            <a:xfrm>
              <a:off x="8963025" y="247651"/>
              <a:ext cx="2952750" cy="838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20BE5-38FB-A9E1-ABF6-939D240D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13" y="350551"/>
            <a:ext cx="2848607" cy="28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Raised Sidewalk – Example Pictures 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80D91A-C841-D632-C2F1-3B7D4A86C7BA}"/>
              </a:ext>
            </a:extLst>
          </p:cNvPr>
          <p:cNvSpPr txBox="1"/>
          <p:nvPr/>
        </p:nvSpPr>
        <p:spPr>
          <a:xfrm>
            <a:off x="6660711" y="5603945"/>
            <a:ext cx="391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Gordy Road (Saint Lucie County)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B44BA6-3E63-F695-81FC-24590088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0" y="1201679"/>
            <a:ext cx="5617391" cy="44290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830DC4-6BB0-8BF3-3615-318D6DB270AC}"/>
              </a:ext>
            </a:extLst>
          </p:cNvPr>
          <p:cNvSpPr txBox="1"/>
          <p:nvPr/>
        </p:nvSpPr>
        <p:spPr>
          <a:xfrm>
            <a:off x="257177" y="5581236"/>
            <a:ext cx="631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Terra Mar Drive over Spanish River (Pompano Beach) </a:t>
            </a:r>
          </a:p>
        </p:txBody>
      </p:sp>
      <p:pic>
        <p:nvPicPr>
          <p:cNvPr id="6" name="Picture 5" descr="A yellow metal cart on a road&#10;&#10;Description automatically generated">
            <a:extLst>
              <a:ext uri="{FF2B5EF4-FFF2-40B4-BE49-F238E27FC236}">
                <a16:creationId xmlns:a16="http://schemas.microsoft.com/office/drawing/2014/main" id="{B57B41B3-B716-44C6-B2FC-F81DE943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57" y="1207250"/>
            <a:ext cx="5924666" cy="44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Raised Sidewalk – Gateway Feature  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830DC4-6BB0-8BF3-3615-318D6DB270AC}"/>
              </a:ext>
            </a:extLst>
          </p:cNvPr>
          <p:cNvSpPr txBox="1"/>
          <p:nvPr/>
        </p:nvSpPr>
        <p:spPr>
          <a:xfrm>
            <a:off x="2938506" y="5605838"/>
            <a:ext cx="631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 5</a:t>
            </a:r>
            <a:r>
              <a:rPr lang="en-US" sz="2000" baseline="30000" dirty="0"/>
              <a:t>th</a:t>
            </a:r>
            <a:r>
              <a:rPr lang="en-US" sz="2000" dirty="0"/>
              <a:t> Avenue over Pompano Canal (Pompano Beach)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1E790-E505-290C-9072-9B3C2166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6" y="995933"/>
            <a:ext cx="11910178" cy="45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0B02D-E91C-1E52-5C81-D067C075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Input - Traffic Railing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392A1-49B1-F1F2-6E09-1A3859F8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5" y="1051432"/>
            <a:ext cx="5586154" cy="415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74DB9-952D-091E-08EE-CFFEBA5622F0}"/>
              </a:ext>
            </a:extLst>
          </p:cNvPr>
          <p:cNvSpPr txBox="1"/>
          <p:nvPr/>
        </p:nvSpPr>
        <p:spPr>
          <a:xfrm>
            <a:off x="1449219" y="5209093"/>
            <a:ext cx="379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Standard FDOT Traffic Railing   (Lighthouse Drive)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E490E-2BD3-3D40-AC1B-737D87BDB0DB}"/>
              </a:ext>
            </a:extLst>
          </p:cNvPr>
          <p:cNvSpPr txBox="1"/>
          <p:nvPr/>
        </p:nvSpPr>
        <p:spPr>
          <a:xfrm>
            <a:off x="4306825" y="5916979"/>
            <a:ext cx="379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Railings are Crash Tested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E876E-3856-2146-F143-0E60FEC9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353" y="1051433"/>
            <a:ext cx="5550478" cy="415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A6DF0-D42F-D5ED-454A-112FB6497392}"/>
              </a:ext>
            </a:extLst>
          </p:cNvPr>
          <p:cNvSpPr txBox="1"/>
          <p:nvPr/>
        </p:nvSpPr>
        <p:spPr>
          <a:xfrm>
            <a:off x="6357782" y="5179063"/>
            <a:ext cx="524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Aesthetic Texas Traffic Railing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(Charlotte County) </a:t>
            </a:r>
          </a:p>
        </p:txBody>
      </p:sp>
    </p:spTree>
    <p:extLst>
      <p:ext uri="{BB962C8B-B14F-4D97-AF65-F5344CB8AC3E}">
        <p14:creationId xmlns:p14="http://schemas.microsoft.com/office/powerpoint/2010/main" val="25132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F68826-7722-4183-BC4B-6C0AAB588549}"/>
              </a:ext>
            </a:extLst>
          </p:cNvPr>
          <p:cNvSpPr txBox="1"/>
          <p:nvPr/>
        </p:nvSpPr>
        <p:spPr>
          <a:xfrm>
            <a:off x="399495" y="6169979"/>
            <a:ext cx="456086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NE 24</a:t>
            </a:r>
            <a:r>
              <a:rPr lang="en-US" sz="2000" baseline="30000">
                <a:solidFill>
                  <a:schemeClr val="bg1"/>
                </a:solidFill>
              </a:rPr>
              <a:t>th</a:t>
            </a:r>
            <a:r>
              <a:rPr lang="en-US" sz="2000">
                <a:solidFill>
                  <a:schemeClr val="bg1"/>
                </a:solidFill>
              </a:rPr>
              <a:t> Avenue Bridge Considerations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40B02D-E91C-1E52-5C81-D067C075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Railing Options – Aesthetic Railing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74DB9-952D-091E-08EE-CFFEBA5622F0}"/>
              </a:ext>
            </a:extLst>
          </p:cNvPr>
          <p:cNvSpPr txBox="1"/>
          <p:nvPr/>
        </p:nvSpPr>
        <p:spPr>
          <a:xfrm>
            <a:off x="3725006" y="5012254"/>
            <a:ext cx="578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en-US" sz="2000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  <a:r>
              <a:rPr lang="en-US" sz="2000" dirty="0"/>
              <a:t> Traffic Railing (Chamberlain Blvd)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0BDBE-B6E1-C876-4425-89958ECE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851" y="1117625"/>
            <a:ext cx="5847871" cy="384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85C87-5AE0-6366-8974-49403650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" y="1112866"/>
            <a:ext cx="5851225" cy="3849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F7F0C-B306-EA29-DCE3-F72A2BFA84DC}"/>
              </a:ext>
            </a:extLst>
          </p:cNvPr>
          <p:cNvSpPr txBox="1"/>
          <p:nvPr/>
        </p:nvSpPr>
        <p:spPr>
          <a:xfrm>
            <a:off x="4960363" y="5437786"/>
            <a:ext cx="5679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Railing</a:t>
            </a:r>
            <a:r>
              <a:rPr lang="en-US" sz="2000" dirty="0"/>
              <a:t> is Crash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~ $30k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2000" dirty="0"/>
              <a:t> as compared to FDOT Railing </a:t>
            </a:r>
          </a:p>
        </p:txBody>
      </p:sp>
    </p:spTree>
    <p:extLst>
      <p:ext uri="{BB962C8B-B14F-4D97-AF65-F5344CB8AC3E}">
        <p14:creationId xmlns:p14="http://schemas.microsoft.com/office/powerpoint/2010/main" val="12854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3F509-E30A-8E9B-3131-4553A5B1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1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4CF-375F-4F5A-9F11-92CFEFB4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" y="325252"/>
            <a:ext cx="12040227" cy="724970"/>
          </a:xfrm>
          <a:solidFill>
            <a:srgbClr val="EA7922">
              <a:alpha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8640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1D85C2-4A18-8C6B-DBB5-CEB4EFE39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8" t="85903"/>
          <a:stretch/>
        </p:blipFill>
        <p:spPr>
          <a:xfrm>
            <a:off x="9640845" y="5879524"/>
            <a:ext cx="2564845" cy="9667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FBD57B-055E-327D-5BB3-8978D7EDBDAA}"/>
              </a:ext>
            </a:extLst>
          </p:cNvPr>
          <p:cNvGrpSpPr/>
          <p:nvPr/>
        </p:nvGrpSpPr>
        <p:grpSpPr>
          <a:xfrm>
            <a:off x="-20833" y="-1"/>
            <a:ext cx="415556" cy="6858000"/>
            <a:chOff x="-17586" y="0"/>
            <a:chExt cx="415556" cy="6858000"/>
          </a:xfrm>
        </p:grpSpPr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FB0CCD3-1748-05FA-2A81-EF6C20AD4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748"/>
            <a:stretch/>
          </p:blipFill>
          <p:spPr>
            <a:xfrm>
              <a:off x="1524" y="0"/>
              <a:ext cx="396446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8CD46F-DC94-7A34-6229-64F3C51A7574}"/>
                </a:ext>
              </a:extLst>
            </p:cNvPr>
            <p:cNvSpPr txBox="1"/>
            <p:nvPr/>
          </p:nvSpPr>
          <p:spPr>
            <a:xfrm>
              <a:off x="-17586" y="6615444"/>
              <a:ext cx="339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AEE7EE4C-EC29-4729-9B7B-1C4A3337D7D8}" type="slidenum">
                <a:rPr lang="en-US" sz="900" smtClean="0">
                  <a:solidFill>
                    <a:schemeClr val="bg1"/>
                  </a:solidFill>
                </a:rPr>
                <a:pPr algn="ctr"/>
                <a:t>14</a:t>
              </a:fld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662B4618-F33B-66E6-D0C0-9019087CF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218" y="5012591"/>
            <a:ext cx="6949943" cy="15201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Requested Input from Commission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Barrier Separated vs Raised Sidewalk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FDOT Railing vs Texas Railing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EC2DF-4A22-5BD3-BE4B-8439B1C6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2317268"/>
            <a:ext cx="5629275" cy="3366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27E80-3892-F33A-CD30-F82FD640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Design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794-F8A5-238D-4D5E-C5922AAE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912812"/>
            <a:ext cx="11183814" cy="5257800"/>
          </a:xfrm>
        </p:spPr>
        <p:txBody>
          <a:bodyPr/>
          <a:lstStyle/>
          <a:p>
            <a:r>
              <a:rPr lang="en-US" dirty="0"/>
              <a:t>Obtained Survey, Geotech, and utility survey </a:t>
            </a:r>
          </a:p>
          <a:p>
            <a:r>
              <a:rPr lang="en-US" dirty="0"/>
              <a:t>Coordinating with Utility Owners </a:t>
            </a:r>
          </a:p>
          <a:p>
            <a:r>
              <a:rPr lang="en-US" dirty="0"/>
              <a:t>Coordinated with US Coast Guard </a:t>
            </a:r>
          </a:p>
          <a:p>
            <a:r>
              <a:rPr lang="en-US" dirty="0"/>
              <a:t>Developing Construction phasing </a:t>
            </a:r>
          </a:p>
          <a:p>
            <a:r>
              <a:rPr lang="en-US" dirty="0"/>
              <a:t>Hydraulic Modeling Completed </a:t>
            </a:r>
          </a:p>
          <a:p>
            <a:r>
              <a:rPr lang="en-US" dirty="0"/>
              <a:t>Held Kickoff meeting with City Staff </a:t>
            </a:r>
          </a:p>
          <a:p>
            <a:r>
              <a:rPr lang="en-US" dirty="0"/>
              <a:t>Working Towards the Initial Submittal </a:t>
            </a:r>
          </a:p>
        </p:txBody>
      </p:sp>
    </p:spTree>
    <p:extLst>
      <p:ext uri="{BB962C8B-B14F-4D97-AF65-F5344CB8AC3E}">
        <p14:creationId xmlns:p14="http://schemas.microsoft.com/office/powerpoint/2010/main" val="332131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7E80-3892-F33A-CD30-F82FD640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794-F8A5-238D-4D5E-C5922AAE6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Sample Road </a:t>
            </a:r>
          </a:p>
          <a:p>
            <a:pPr lvl="1"/>
            <a:r>
              <a:rPr lang="en-US" dirty="0"/>
              <a:t>US Coast Guard Permitting will not be required </a:t>
            </a:r>
          </a:p>
          <a:p>
            <a:pPr lvl="1"/>
            <a:r>
              <a:rPr lang="en-US" dirty="0"/>
              <a:t>Designed bridge Vertical Geometry to meet ADA without reducing clearance below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 31</a:t>
            </a:r>
            <a:r>
              <a:rPr lang="en-US" baseline="30000" dirty="0"/>
              <a:t>st</a:t>
            </a:r>
            <a:r>
              <a:rPr lang="en-US" dirty="0"/>
              <a:t> Court </a:t>
            </a:r>
          </a:p>
          <a:p>
            <a:pPr lvl="1"/>
            <a:r>
              <a:rPr lang="en-US" dirty="0"/>
              <a:t>Design to avoid impacts to Sanitary Lift Station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Both bridges</a:t>
            </a:r>
          </a:p>
          <a:p>
            <a:pPr lvl="1"/>
            <a:r>
              <a:rPr lang="en-US" dirty="0"/>
              <a:t>Designing to avoid impacts to adjacent seawalls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0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D16399-F64C-729E-3C71-A1208208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Input – Barrier Separated VS Raised Sidewalk 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667B66D-0021-7B59-6C8E-4D2458CF2ECD}"/>
              </a:ext>
            </a:extLst>
          </p:cNvPr>
          <p:cNvCxnSpPr>
            <a:cxnSpLocks/>
          </p:cNvCxnSpPr>
          <p:nvPr/>
        </p:nvCxnSpPr>
        <p:spPr>
          <a:xfrm rot="10800000">
            <a:off x="8350282" y="4176259"/>
            <a:ext cx="266132" cy="687938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0E7C97A-E719-00E9-6EFB-FFA272191EFB}"/>
              </a:ext>
            </a:extLst>
          </p:cNvPr>
          <p:cNvCxnSpPr>
            <a:cxnSpLocks/>
          </p:cNvCxnSpPr>
          <p:nvPr/>
        </p:nvCxnSpPr>
        <p:spPr>
          <a:xfrm>
            <a:off x="8464139" y="2479091"/>
            <a:ext cx="449946" cy="79117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2195547-4B0C-42EF-33D5-D517A31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8" y="1190059"/>
            <a:ext cx="5751272" cy="4167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D0866-33C4-EDBA-2A07-A3EF04542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39" y="1190059"/>
            <a:ext cx="6168593" cy="41679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2BB27-A38E-ADB5-3FC3-50A668B5F725}"/>
              </a:ext>
            </a:extLst>
          </p:cNvPr>
          <p:cNvSpPr txBox="1"/>
          <p:nvPr/>
        </p:nvSpPr>
        <p:spPr>
          <a:xfrm>
            <a:off x="1374896" y="5358027"/>
            <a:ext cx="285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Barrier Separated Sidewalk </a:t>
            </a:r>
          </a:p>
          <a:p>
            <a:r>
              <a:rPr lang="en-US" dirty="0"/>
              <a:t>       (Lighthouse Drive)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4A7E1-2492-159E-ED33-2996B5803BAB}"/>
              </a:ext>
            </a:extLst>
          </p:cNvPr>
          <p:cNvSpPr txBox="1"/>
          <p:nvPr/>
        </p:nvSpPr>
        <p:spPr>
          <a:xfrm>
            <a:off x="6886624" y="5344775"/>
            <a:ext cx="423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Raised Sidewalk </a:t>
            </a:r>
          </a:p>
          <a:p>
            <a:pPr algn="ctr"/>
            <a:r>
              <a:rPr lang="en-US" dirty="0"/>
              <a:t>(SE 5</a:t>
            </a:r>
            <a:r>
              <a:rPr lang="en-US" baseline="30000" dirty="0"/>
              <a:t>th</a:t>
            </a:r>
            <a:r>
              <a:rPr lang="en-US" dirty="0"/>
              <a:t> Avenue – City of Pompano Beach)  </a:t>
            </a:r>
          </a:p>
        </p:txBody>
      </p:sp>
    </p:spTree>
    <p:extLst>
      <p:ext uri="{BB962C8B-B14F-4D97-AF65-F5344CB8AC3E}">
        <p14:creationId xmlns:p14="http://schemas.microsoft.com/office/powerpoint/2010/main" val="2077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FCDE-22CF-45E2-BE2D-081F029DE544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6B504-7E98-45DD-AB48-6924891328DF}"/>
              </a:ext>
            </a:extLst>
          </p:cNvPr>
          <p:cNvSpPr txBox="1"/>
          <p:nvPr/>
        </p:nvSpPr>
        <p:spPr>
          <a:xfrm>
            <a:off x="7248512" y="1422606"/>
            <a:ext cx="15004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Overhead Utilities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9700"/>
            <a:ext cx="11183815" cy="695813"/>
          </a:xfrm>
        </p:spPr>
        <p:txBody>
          <a:bodyPr/>
          <a:lstStyle/>
          <a:p>
            <a:r>
              <a:rPr lang="en-US" dirty="0"/>
              <a:t>Barrier Separated 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F7A559B-736D-CCF7-6686-D99131EE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90" y="752475"/>
            <a:ext cx="5644970" cy="5257800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Provides pedestrians physical separation from vehicles </a:t>
            </a:r>
          </a:p>
          <a:p>
            <a:pPr lvl="1"/>
            <a:endParaRPr lang="en-US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6">
            <a:extLst>
              <a:ext uri="{FF2B5EF4-FFF2-40B4-BE49-F238E27FC236}">
                <a16:creationId xmlns:a16="http://schemas.microsoft.com/office/drawing/2014/main" id="{89DACD1A-7A04-A0FB-1156-80C849FE15DB}"/>
              </a:ext>
            </a:extLst>
          </p:cNvPr>
          <p:cNvSpPr txBox="1">
            <a:spLocks/>
          </p:cNvSpPr>
          <p:nvPr/>
        </p:nvSpPr>
        <p:spPr>
          <a:xfrm>
            <a:off x="6030348" y="704542"/>
            <a:ext cx="5926014" cy="41794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 </a:t>
            </a:r>
          </a:p>
          <a:p>
            <a:pPr lvl="1"/>
            <a:r>
              <a:rPr lang="en-US" dirty="0"/>
              <a:t>End Transitions require guardrail</a:t>
            </a:r>
          </a:p>
          <a:p>
            <a:pPr lvl="2"/>
            <a:r>
              <a:rPr lang="en-US" dirty="0"/>
              <a:t>Sub-standard guardrail 	</a:t>
            </a:r>
          </a:p>
          <a:p>
            <a:pPr lvl="1"/>
            <a:r>
              <a:rPr lang="en-US" dirty="0"/>
              <a:t>FDOT getting away from Barrier Sloped End treatments </a:t>
            </a:r>
          </a:p>
          <a:p>
            <a:pPr lvl="1"/>
            <a:r>
              <a:rPr lang="en-US" dirty="0"/>
              <a:t>Provides less opportunity for gateway feature </a:t>
            </a:r>
          </a:p>
          <a:p>
            <a:pPr lvl="1"/>
            <a:r>
              <a:rPr lang="en-US" dirty="0"/>
              <a:t>Requires wider bridge and second railing system</a:t>
            </a:r>
          </a:p>
          <a:p>
            <a:pPr lvl="2"/>
            <a:r>
              <a:rPr lang="en-US" dirty="0"/>
              <a:t>~$20k more as compared to raised sidewalk </a:t>
            </a:r>
          </a:p>
          <a:p>
            <a:pPr lvl="1"/>
            <a:r>
              <a:rPr lang="en-US" dirty="0"/>
              <a:t>More costly long-term maintenance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B0F6AC-EEF8-92D0-4458-3C4F17A78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57" y="2264041"/>
            <a:ext cx="5366904" cy="3889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5AC47-6144-29A9-6ED1-5B8455A6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05" y="4821486"/>
            <a:ext cx="5421666" cy="17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FCDE-22CF-45E2-BE2D-081F029DE544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6B504-7E98-45DD-AB48-6924891328DF}"/>
              </a:ext>
            </a:extLst>
          </p:cNvPr>
          <p:cNvSpPr txBox="1"/>
          <p:nvPr/>
        </p:nvSpPr>
        <p:spPr>
          <a:xfrm>
            <a:off x="7248512" y="1422606"/>
            <a:ext cx="15004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Overhead Utilities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8BE56-5EEC-49E9-AC5B-4C9E1C8E2A47}"/>
              </a:ext>
            </a:extLst>
          </p:cNvPr>
          <p:cNvSpPr txBox="1"/>
          <p:nvPr/>
        </p:nvSpPr>
        <p:spPr>
          <a:xfrm>
            <a:off x="399495" y="6169979"/>
            <a:ext cx="383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Utilities and Permitting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23990"/>
            <a:ext cx="11183815" cy="695813"/>
          </a:xfrm>
        </p:spPr>
        <p:txBody>
          <a:bodyPr/>
          <a:lstStyle/>
          <a:p>
            <a:r>
              <a:rPr lang="en-US" dirty="0"/>
              <a:t>Barrier Separated - Sample Road layout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6D77B66-DC91-6991-E2A2-C2E04D37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07" y="683571"/>
            <a:ext cx="8920635" cy="54133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C4F343-FBE2-64DB-96BE-A0274F7DC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738" y="6096874"/>
            <a:ext cx="4976763" cy="79003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Typically seen on higher speed roads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substandard guardrail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CA03FC-C01A-6F23-D302-9F700606CC2A}"/>
              </a:ext>
            </a:extLst>
          </p:cNvPr>
          <p:cNvSpPr txBox="1">
            <a:spLocks/>
          </p:cNvSpPr>
          <p:nvPr/>
        </p:nvSpPr>
        <p:spPr>
          <a:xfrm>
            <a:off x="5887501" y="6057143"/>
            <a:ext cx="5262230" cy="6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Provides less opportunity for gateway feature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6B5CB-9605-9DDC-4B23-15C96EEF53C9}"/>
              </a:ext>
            </a:extLst>
          </p:cNvPr>
          <p:cNvSpPr txBox="1"/>
          <p:nvPr/>
        </p:nvSpPr>
        <p:spPr>
          <a:xfrm>
            <a:off x="7363667" y="2319185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Bike Lane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FEF5B06-1E3D-3F21-F58C-86DFA0944CEF}"/>
              </a:ext>
            </a:extLst>
          </p:cNvPr>
          <p:cNvSpPr/>
          <p:nvPr/>
        </p:nvSpPr>
        <p:spPr>
          <a:xfrm>
            <a:off x="7621388" y="3657620"/>
            <a:ext cx="445253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D58DA7D-958B-E182-8FCD-61646347488B}"/>
              </a:ext>
            </a:extLst>
          </p:cNvPr>
          <p:cNvSpPr/>
          <p:nvPr/>
        </p:nvSpPr>
        <p:spPr>
          <a:xfrm rot="10800000">
            <a:off x="7621387" y="2878766"/>
            <a:ext cx="445253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E324A3-9EE8-E7A8-8AFB-6501374628B9}"/>
              </a:ext>
            </a:extLst>
          </p:cNvPr>
          <p:cNvSpPr txBox="1"/>
          <p:nvPr/>
        </p:nvSpPr>
        <p:spPr>
          <a:xfrm>
            <a:off x="7421244" y="4236066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Bike 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299FB3-33EF-616D-3EB8-6712862979CA}"/>
              </a:ext>
            </a:extLst>
          </p:cNvPr>
          <p:cNvSpPr txBox="1"/>
          <p:nvPr/>
        </p:nvSpPr>
        <p:spPr>
          <a:xfrm>
            <a:off x="7421244" y="4670008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Sidewalk</a:t>
            </a:r>
          </a:p>
        </p:txBody>
      </p:sp>
    </p:spTree>
    <p:extLst>
      <p:ext uri="{BB962C8B-B14F-4D97-AF65-F5344CB8AC3E}">
        <p14:creationId xmlns:p14="http://schemas.microsoft.com/office/powerpoint/2010/main" val="13522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FCDE-22CF-45E2-BE2D-081F029DE544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6B504-7E98-45DD-AB48-6924891328DF}"/>
              </a:ext>
            </a:extLst>
          </p:cNvPr>
          <p:cNvSpPr txBox="1"/>
          <p:nvPr/>
        </p:nvSpPr>
        <p:spPr>
          <a:xfrm>
            <a:off x="7248512" y="1422606"/>
            <a:ext cx="15004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Overhead Utilities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8BE56-5EEC-49E9-AC5B-4C9E1C8E2A47}"/>
              </a:ext>
            </a:extLst>
          </p:cNvPr>
          <p:cNvSpPr txBox="1"/>
          <p:nvPr/>
        </p:nvSpPr>
        <p:spPr>
          <a:xfrm>
            <a:off x="1050260" y="6240891"/>
            <a:ext cx="3758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Atlantic Avenue (Delray Beach)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Separated – Example Pictures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amp leading up to a ramp&#10;&#10;Description automatically generated">
            <a:extLst>
              <a:ext uri="{FF2B5EF4-FFF2-40B4-BE49-F238E27FC236}">
                <a16:creationId xmlns:a16="http://schemas.microsoft.com/office/drawing/2014/main" id="{D63F2BE7-EF0C-508E-7B37-930307981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333" y="1521871"/>
            <a:ext cx="5425884" cy="4069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1F9B5-60F8-C92B-1B93-C7B9A874318E}"/>
              </a:ext>
            </a:extLst>
          </p:cNvPr>
          <p:cNvSpPr txBox="1"/>
          <p:nvPr/>
        </p:nvSpPr>
        <p:spPr>
          <a:xfrm>
            <a:off x="6326796" y="5913871"/>
            <a:ext cx="481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Hood Road over I-95 (West Palm Beach) </a:t>
            </a:r>
          </a:p>
        </p:txBody>
      </p:sp>
      <p:pic>
        <p:nvPicPr>
          <p:cNvPr id="9" name="Picture 8" descr="A road with a railing and a bridge&#10;&#10;Description automatically generated">
            <a:extLst>
              <a:ext uri="{FF2B5EF4-FFF2-40B4-BE49-F238E27FC236}">
                <a16:creationId xmlns:a16="http://schemas.microsoft.com/office/drawing/2014/main" id="{14093472-4109-D0B0-B5CF-6D467CBD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09" y="845415"/>
            <a:ext cx="6762214" cy="50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FCDE-22CF-45E2-BE2D-081F029DE544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Raised Sidewalk 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F7A559B-736D-CCF7-6686-D99131EE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82" y="912179"/>
            <a:ext cx="5580424" cy="5257800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Simplified End Transitions </a:t>
            </a:r>
          </a:p>
          <a:p>
            <a:pPr lvl="2"/>
            <a:r>
              <a:rPr lang="en-US" dirty="0"/>
              <a:t>Flare out the Barrier walls </a:t>
            </a:r>
          </a:p>
          <a:p>
            <a:pPr lvl="2"/>
            <a:r>
              <a:rPr lang="en-US" dirty="0"/>
              <a:t>Guardrail not required </a:t>
            </a:r>
          </a:p>
          <a:p>
            <a:pPr lvl="1"/>
            <a:r>
              <a:rPr lang="en-US" dirty="0"/>
              <a:t>Provides more opportunity for gateway features</a:t>
            </a:r>
          </a:p>
          <a:p>
            <a:pPr lvl="1"/>
            <a:r>
              <a:rPr lang="en-US" dirty="0"/>
              <a:t>Narrower bridge with one railing</a:t>
            </a:r>
          </a:p>
          <a:p>
            <a:pPr lvl="2"/>
            <a:r>
              <a:rPr lang="en-US" dirty="0"/>
              <a:t>~$20k less as compared to barrier separated</a:t>
            </a:r>
          </a:p>
          <a:p>
            <a:pPr lvl="1"/>
            <a:r>
              <a:rPr lang="en-US" dirty="0"/>
              <a:t>Lower long-term maintenance cost </a:t>
            </a:r>
          </a:p>
          <a:p>
            <a:pPr lvl="2"/>
            <a:r>
              <a:rPr lang="en-US" dirty="0"/>
              <a:t>No Guardrail </a:t>
            </a:r>
          </a:p>
          <a:p>
            <a:pPr lvl="1"/>
            <a:endParaRPr lang="en-US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6">
            <a:extLst>
              <a:ext uri="{FF2B5EF4-FFF2-40B4-BE49-F238E27FC236}">
                <a16:creationId xmlns:a16="http://schemas.microsoft.com/office/drawing/2014/main" id="{89DACD1A-7A04-A0FB-1156-80C849FE15DB}"/>
              </a:ext>
            </a:extLst>
          </p:cNvPr>
          <p:cNvSpPr txBox="1">
            <a:spLocks/>
          </p:cNvSpPr>
          <p:nvPr/>
        </p:nvSpPr>
        <p:spPr>
          <a:xfrm>
            <a:off x="6026795" y="853236"/>
            <a:ext cx="564497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 </a:t>
            </a:r>
          </a:p>
          <a:p>
            <a:pPr lvl="1"/>
            <a:r>
              <a:rPr lang="en-US" dirty="0"/>
              <a:t>Does not provide pedestrians with physical separation from vehicles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A5439-B5AF-1676-74EE-EE0FA522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568" y="2163779"/>
            <a:ext cx="6116767" cy="41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FCDE-22CF-45E2-BE2D-081F029DE544}"/>
              </a:ext>
            </a:extLst>
          </p:cNvPr>
          <p:cNvSpPr txBox="1"/>
          <p:nvPr/>
        </p:nvSpPr>
        <p:spPr>
          <a:xfrm>
            <a:off x="7914220" y="5014493"/>
            <a:ext cx="1972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cs typeface="Calibri"/>
              </a:rPr>
              <a:t>Existing Bridge Drainage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8438-B3FB-4072-84BF-7E731E7802AA}"/>
              </a:ext>
            </a:extLst>
          </p:cNvPr>
          <p:cNvSpPr txBox="1"/>
          <p:nvPr/>
        </p:nvSpPr>
        <p:spPr>
          <a:xfrm>
            <a:off x="9014746" y="3442044"/>
            <a:ext cx="10831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Stormwater Discharge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8BE56-5EEC-49E9-AC5B-4C9E1C8E2A47}"/>
              </a:ext>
            </a:extLst>
          </p:cNvPr>
          <p:cNvSpPr txBox="1"/>
          <p:nvPr/>
        </p:nvSpPr>
        <p:spPr>
          <a:xfrm>
            <a:off x="399495" y="6169979"/>
            <a:ext cx="383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Utilities and Permitting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479"/>
            <a:ext cx="11183815" cy="695813"/>
          </a:xfrm>
        </p:spPr>
        <p:txBody>
          <a:bodyPr/>
          <a:lstStyle/>
          <a:p>
            <a:r>
              <a:rPr lang="en-US" dirty="0"/>
              <a:t>Raised Sidewalk – Sample Road layout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6A37BAF-8E09-8DDE-2926-AD528FD8F423}"/>
              </a:ext>
            </a:extLst>
          </p:cNvPr>
          <p:cNvCxnSpPr>
            <a:cxnSpLocks/>
          </p:cNvCxnSpPr>
          <p:nvPr/>
        </p:nvCxnSpPr>
        <p:spPr>
          <a:xfrm rot="10800000">
            <a:off x="8865704" y="4778113"/>
            <a:ext cx="255302" cy="54112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E91094-9F80-92A1-6D39-FAEE8967D3EE}"/>
              </a:ext>
            </a:extLst>
          </p:cNvPr>
          <p:cNvCxnSpPr>
            <a:cxnSpLocks/>
          </p:cNvCxnSpPr>
          <p:nvPr/>
        </p:nvCxnSpPr>
        <p:spPr>
          <a:xfrm flipV="1">
            <a:off x="8313307" y="3990850"/>
            <a:ext cx="205309" cy="1073847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5DC7714-DBF5-B2FA-0179-30C20425F0F2}"/>
              </a:ext>
            </a:extLst>
          </p:cNvPr>
          <p:cNvCxnSpPr>
            <a:cxnSpLocks/>
          </p:cNvCxnSpPr>
          <p:nvPr/>
        </p:nvCxnSpPr>
        <p:spPr>
          <a:xfrm>
            <a:off x="10576782" y="1889217"/>
            <a:ext cx="570542" cy="1048716"/>
          </a:xfrm>
          <a:prstGeom prst="bentConnector2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D91D55E-DB14-4C66-9C95-7CDE8B624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97" y="638838"/>
            <a:ext cx="8871807" cy="548092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A1D3565-A3E2-D568-D49E-3BBA564307B0}"/>
              </a:ext>
            </a:extLst>
          </p:cNvPr>
          <p:cNvSpPr/>
          <p:nvPr/>
        </p:nvSpPr>
        <p:spPr>
          <a:xfrm rot="10800000">
            <a:off x="7523695" y="2842683"/>
            <a:ext cx="445253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27FD949-48EF-24DA-71CE-F805B2EE4AA2}"/>
              </a:ext>
            </a:extLst>
          </p:cNvPr>
          <p:cNvSpPr/>
          <p:nvPr/>
        </p:nvSpPr>
        <p:spPr>
          <a:xfrm>
            <a:off x="7575694" y="3629481"/>
            <a:ext cx="445253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FA028-32F4-2988-6A4E-01EDBF103384}"/>
              </a:ext>
            </a:extLst>
          </p:cNvPr>
          <p:cNvSpPr txBox="1"/>
          <p:nvPr/>
        </p:nvSpPr>
        <p:spPr>
          <a:xfrm>
            <a:off x="7345179" y="2277333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Bike 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3DA1E-775C-1CA1-B442-43E1D7A059F9}"/>
              </a:ext>
            </a:extLst>
          </p:cNvPr>
          <p:cNvSpPr txBox="1"/>
          <p:nvPr/>
        </p:nvSpPr>
        <p:spPr>
          <a:xfrm>
            <a:off x="7354810" y="4203377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Bike 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FCC64-69D0-8535-1D2C-0438934E5FD3}"/>
              </a:ext>
            </a:extLst>
          </p:cNvPr>
          <p:cNvSpPr txBox="1"/>
          <p:nvPr/>
        </p:nvSpPr>
        <p:spPr>
          <a:xfrm>
            <a:off x="7380729" y="4647165"/>
            <a:ext cx="11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Sidewalk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6872BF1-6490-876A-6A6E-3FC2272A0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738" y="6096874"/>
            <a:ext cx="4976763" cy="79003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Typically seen on low speed residential 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Guardrail not required for transition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DAB06B-187C-A398-7BD2-297BFF9473DC}"/>
              </a:ext>
            </a:extLst>
          </p:cNvPr>
          <p:cNvSpPr txBox="1">
            <a:spLocks/>
          </p:cNvSpPr>
          <p:nvPr/>
        </p:nvSpPr>
        <p:spPr>
          <a:xfrm>
            <a:off x="5887501" y="6076193"/>
            <a:ext cx="5262230" cy="6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792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Provides opportunity for gateway feature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7184B-3A6A-4C8B-A5D5-D340205FFE5B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4311AF5528D43B4EFB4FB3B241B05" ma:contentTypeVersion="14" ma:contentTypeDescription="Create a new document." ma:contentTypeScope="" ma:versionID="a5b2d9bff7a2c24ff7c9144fefe4d3f2">
  <xsd:schema xmlns:xsd="http://www.w3.org/2001/XMLSchema" xmlns:xs="http://www.w3.org/2001/XMLSchema" xmlns:p="http://schemas.microsoft.com/office/2006/metadata/properties" xmlns:ns2="c18e8617-fc0f-4dda-a87a-c0ec120ddf92" xmlns:ns3="eeda8d37-3a3b-42da-b7a1-d69a2b82fd1e" xmlns:ns4="4f6ef407-0f51-491a-981e-caf4b43c4ba1" targetNamespace="http://schemas.microsoft.com/office/2006/metadata/properties" ma:root="true" ma:fieldsID="e3b31331a8d877304f3af062716f3274" ns2:_="" ns3:_="" ns4:_="">
    <xsd:import namespace="c18e8617-fc0f-4dda-a87a-c0ec120ddf92"/>
    <xsd:import namespace="eeda8d37-3a3b-42da-b7a1-d69a2b82fd1e"/>
    <xsd:import namespace="4f6ef407-0f51-491a-981e-caf4b43c4b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a8d37-3a3b-42da-b7a1-d69a2b82fd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ef407-0f51-491a-981e-caf4b43c4ba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e563a38-331a-45d3-a894-9884b30a9ab3}" ma:internalName="TaxCatchAll" ma:showField="CatchAllData" ma:web="4f6ef407-0f51-491a-981e-caf4b43c4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da8d37-3a3b-42da-b7a1-d69a2b82fd1e">
      <Terms xmlns="http://schemas.microsoft.com/office/infopath/2007/PartnerControls"/>
    </lcf76f155ced4ddcb4097134ff3c332f>
    <TaxCatchAll xmlns="4f6ef407-0f51-491a-981e-caf4b43c4ba1" xsi:nil="true"/>
  </documentManagement>
</p:properties>
</file>

<file path=customXml/item4.xml><?xml version="1.0" encoding="utf-8"?>
<?mso-contentType ?>
<SharedContentType xmlns="Microsoft.SharePoint.Taxonomy.ContentTypeSync" SourceId="781a52b0-d0f4-44f0-98bb-0d102f5fd161" ContentTypeId="0x0101" PreviousValue="false"/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2FFD19A7-A66E-440C-A753-897C1C4DEE3E}">
  <ds:schemaRefs>
    <ds:schemaRef ds:uri="4f6ef407-0f51-491a-981e-caf4b43c4ba1"/>
    <ds:schemaRef ds:uri="c18e8617-fc0f-4dda-a87a-c0ec120ddf92"/>
    <ds:schemaRef ds:uri="eeda8d37-3a3b-42da-b7a1-d69a2b82fd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67A265-2CC6-4352-B258-3E4F1E4432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E69DE-AF56-4E5C-929C-37C7EE064CBA}">
  <ds:schemaRefs>
    <ds:schemaRef ds:uri="http://purl.org/dc/elements/1.1/"/>
    <ds:schemaRef ds:uri="c18e8617-fc0f-4dda-a87a-c0ec120ddf92"/>
    <ds:schemaRef ds:uri="eeda8d37-3a3b-42da-b7a1-d69a2b82fd1e"/>
    <ds:schemaRef ds:uri="http://schemas.microsoft.com/office/2006/documentManagement/types"/>
    <ds:schemaRef ds:uri="http://purl.org/dc/dcmitype/"/>
    <ds:schemaRef ds:uri="4f6ef407-0f51-491a-981e-caf4b43c4ba1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F232B5B-8B9A-4C45-9069-D8D9CBC20BF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D18D6769-8D80-4F2E-815D-E8DBAF0E033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Widescreen</PresentationFormat>
  <Paragraphs>104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PowerPoint Presentation</vt:lpstr>
      <vt:lpstr>Update on Design Progress </vt:lpstr>
      <vt:lpstr>Initial Design Highlights </vt:lpstr>
      <vt:lpstr>City Input – Barrier Separated VS Raised Sidewalk </vt:lpstr>
      <vt:lpstr>Barrier Separated </vt:lpstr>
      <vt:lpstr>Barrier Separated - Sample Road layout </vt:lpstr>
      <vt:lpstr>Barrier Separated – Example Pictures</vt:lpstr>
      <vt:lpstr>Raised Sidewalk </vt:lpstr>
      <vt:lpstr>Raised Sidewalk – Sample Road layout </vt:lpstr>
      <vt:lpstr>Raised Sidewalk – Example Pictures  </vt:lpstr>
      <vt:lpstr>Raised Sidewalk – Gateway Feature   </vt:lpstr>
      <vt:lpstr>City Input - Traffic Railing Options</vt:lpstr>
      <vt:lpstr>Traffic Railing Options – Aesthetic Railing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</dc:title>
  <dc:creator>Lowder, Dani</dc:creator>
  <cp:lastModifiedBy>Piccolo, Jerry</cp:lastModifiedBy>
  <cp:revision>11</cp:revision>
  <cp:lastPrinted>2024-12-09T20:02:16Z</cp:lastPrinted>
  <dcterms:created xsi:type="dcterms:W3CDTF">2021-11-01T17:42:47Z</dcterms:created>
  <dcterms:modified xsi:type="dcterms:W3CDTF">2024-12-10T14:30:51Z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0x0101003174311AF5528D43B4EFB4FB3B241B05</vt:lpwstr>
  </property>
</Properties>
</file>